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5" r:id="rId7"/>
    <p:sldId id="263" r:id="rId8"/>
    <p:sldId id="266" r:id="rId9"/>
    <p:sldId id="271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2;&#1056;%20&#1089;&#1087;&#1090;\&#1057;&#1055;&#1058;%20&#1087;&#1086;%20&#1088;&#1077;&#1075;&#1080;&#1086;&#1085;&#1091;%20&#1087;&#1088;&#1086;&#1092;&#1080;&#1083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Профиль!$C$12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Профиль!$B$13:$B$29</c:f>
              <c:strCache>
                <c:ptCount val="17"/>
                <c:pt idx="0">
                  <c:v>ППЗ (По)</c:v>
                </c:pt>
                <c:pt idx="1">
                  <c:v>ПВГ </c:v>
                </c:pt>
                <c:pt idx="2">
                  <c:v>ПАУ </c:v>
                </c:pt>
                <c:pt idx="3">
                  <c:v>СР </c:v>
                </c:pt>
                <c:pt idx="4">
                  <c:v>ИМ </c:v>
                </c:pt>
                <c:pt idx="5">
                  <c:v>ТР </c:v>
                </c:pt>
                <c:pt idx="6">
                  <c:v>ФР </c:v>
                </c:pt>
                <c:pt idx="7">
                  <c:v>НСО</c:v>
                </c:pt>
                <c:pt idx="8">
                  <c:v>ДЕ </c:v>
                </c:pt>
                <c:pt idx="9">
                  <c:v>ПР</c:v>
                </c:pt>
                <c:pt idx="10">
                  <c:v>ПО </c:v>
                </c:pt>
                <c:pt idx="11">
                  <c:v>СА </c:v>
                </c:pt>
                <c:pt idx="12">
                  <c:v>СП </c:v>
                </c:pt>
                <c:pt idx="13">
                  <c:v>СЭ </c:v>
                </c:pt>
                <c:pt idx="14">
                  <c:v>АН</c:v>
                </c:pt>
                <c:pt idx="15">
                  <c:v> ФУ</c:v>
                </c:pt>
                <c:pt idx="16">
                  <c:v>ДО</c:v>
                </c:pt>
              </c:strCache>
            </c:strRef>
          </c:cat>
          <c:val>
            <c:numRef>
              <c:f>Профиль!$C$13:$C$29</c:f>
              <c:numCache>
                <c:formatCode>General</c:formatCode>
                <c:ptCount val="17"/>
                <c:pt idx="0">
                  <c:v>61.07</c:v>
                </c:pt>
                <c:pt idx="1">
                  <c:v>38.380000000000003</c:v>
                </c:pt>
                <c:pt idx="2">
                  <c:v>52.45</c:v>
                </c:pt>
                <c:pt idx="3">
                  <c:v>45.44</c:v>
                </c:pt>
                <c:pt idx="4">
                  <c:v>39.549999999999997</c:v>
                </c:pt>
                <c:pt idx="5">
                  <c:v>50.26</c:v>
                </c:pt>
                <c:pt idx="6">
                  <c:v>19.559999999999999</c:v>
                </c:pt>
                <c:pt idx="7">
                  <c:v>11.86</c:v>
                </c:pt>
                <c:pt idx="8">
                  <c:v>0</c:v>
                </c:pt>
                <c:pt idx="9">
                  <c:v>78.48</c:v>
                </c:pt>
                <c:pt idx="10">
                  <c:v>69.819999999999993</c:v>
                </c:pt>
                <c:pt idx="11">
                  <c:v>70.83</c:v>
                </c:pt>
                <c:pt idx="12">
                  <c:v>70.17</c:v>
                </c:pt>
                <c:pt idx="13">
                  <c:v>36.71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Профиль!$D$12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Профиль!$B$13:$B$29</c:f>
              <c:strCache>
                <c:ptCount val="17"/>
                <c:pt idx="0">
                  <c:v>ППЗ (По)</c:v>
                </c:pt>
                <c:pt idx="1">
                  <c:v>ПВГ </c:v>
                </c:pt>
                <c:pt idx="2">
                  <c:v>ПАУ </c:v>
                </c:pt>
                <c:pt idx="3">
                  <c:v>СР </c:v>
                </c:pt>
                <c:pt idx="4">
                  <c:v>ИМ </c:v>
                </c:pt>
                <c:pt idx="5">
                  <c:v>ТР </c:v>
                </c:pt>
                <c:pt idx="6">
                  <c:v>ФР </c:v>
                </c:pt>
                <c:pt idx="7">
                  <c:v>НСО</c:v>
                </c:pt>
                <c:pt idx="8">
                  <c:v>ДЕ </c:v>
                </c:pt>
                <c:pt idx="9">
                  <c:v>ПР</c:v>
                </c:pt>
                <c:pt idx="10">
                  <c:v>ПО </c:v>
                </c:pt>
                <c:pt idx="11">
                  <c:v>СА </c:v>
                </c:pt>
                <c:pt idx="12">
                  <c:v>СП </c:v>
                </c:pt>
                <c:pt idx="13">
                  <c:v>СЭ </c:v>
                </c:pt>
                <c:pt idx="14">
                  <c:v>АН</c:v>
                </c:pt>
                <c:pt idx="15">
                  <c:v> ФУ</c:v>
                </c:pt>
                <c:pt idx="16">
                  <c:v>ДО</c:v>
                </c:pt>
              </c:strCache>
            </c:strRef>
          </c:cat>
          <c:val>
            <c:numRef>
              <c:f>Профиль!$D$13:$D$29</c:f>
              <c:numCache>
                <c:formatCode>General</c:formatCode>
                <c:ptCount val="17"/>
                <c:pt idx="0">
                  <c:v>60.39</c:v>
                </c:pt>
                <c:pt idx="1">
                  <c:v>36.770000000000003</c:v>
                </c:pt>
                <c:pt idx="2">
                  <c:v>51.29</c:v>
                </c:pt>
                <c:pt idx="3">
                  <c:v>44.06</c:v>
                </c:pt>
                <c:pt idx="4">
                  <c:v>38.99</c:v>
                </c:pt>
                <c:pt idx="5">
                  <c:v>49.12</c:v>
                </c:pt>
                <c:pt idx="6">
                  <c:v>17.84</c:v>
                </c:pt>
                <c:pt idx="7">
                  <c:v>10.61</c:v>
                </c:pt>
                <c:pt idx="8">
                  <c:v>0</c:v>
                </c:pt>
                <c:pt idx="9">
                  <c:v>78.040000000000006</c:v>
                </c:pt>
                <c:pt idx="10">
                  <c:v>69.95</c:v>
                </c:pt>
                <c:pt idx="11">
                  <c:v>70.06</c:v>
                </c:pt>
                <c:pt idx="12">
                  <c:v>69.86</c:v>
                </c:pt>
                <c:pt idx="13">
                  <c:v>34.340000000000003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2"/>
          <c:order val="2"/>
          <c:tx>
            <c:strRef>
              <c:f>Профиль!$E$12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Профиль!$B$13:$B$29</c:f>
              <c:strCache>
                <c:ptCount val="17"/>
                <c:pt idx="0">
                  <c:v>ППЗ (По)</c:v>
                </c:pt>
                <c:pt idx="1">
                  <c:v>ПВГ </c:v>
                </c:pt>
                <c:pt idx="2">
                  <c:v>ПАУ </c:v>
                </c:pt>
                <c:pt idx="3">
                  <c:v>СР </c:v>
                </c:pt>
                <c:pt idx="4">
                  <c:v>ИМ </c:v>
                </c:pt>
                <c:pt idx="5">
                  <c:v>ТР </c:v>
                </c:pt>
                <c:pt idx="6">
                  <c:v>ФР </c:v>
                </c:pt>
                <c:pt idx="7">
                  <c:v>НСО</c:v>
                </c:pt>
                <c:pt idx="8">
                  <c:v>ДЕ </c:v>
                </c:pt>
                <c:pt idx="9">
                  <c:v>ПР</c:v>
                </c:pt>
                <c:pt idx="10">
                  <c:v>ПО </c:v>
                </c:pt>
                <c:pt idx="11">
                  <c:v>СА </c:v>
                </c:pt>
                <c:pt idx="12">
                  <c:v>СП </c:v>
                </c:pt>
                <c:pt idx="13">
                  <c:v>СЭ </c:v>
                </c:pt>
                <c:pt idx="14">
                  <c:v>АН</c:v>
                </c:pt>
                <c:pt idx="15">
                  <c:v> ФУ</c:v>
                </c:pt>
                <c:pt idx="16">
                  <c:v>ДО</c:v>
                </c:pt>
              </c:strCache>
            </c:strRef>
          </c:cat>
          <c:val>
            <c:numRef>
              <c:f>Профиль!$E$13:$E$29</c:f>
              <c:numCache>
                <c:formatCode>General</c:formatCode>
                <c:ptCount val="17"/>
                <c:pt idx="0">
                  <c:v>60.45</c:v>
                </c:pt>
                <c:pt idx="1">
                  <c:v>35.590000000000003</c:v>
                </c:pt>
                <c:pt idx="2">
                  <c:v>51.25</c:v>
                </c:pt>
                <c:pt idx="3">
                  <c:v>43.92</c:v>
                </c:pt>
                <c:pt idx="4">
                  <c:v>38.92</c:v>
                </c:pt>
                <c:pt idx="5">
                  <c:v>48.55</c:v>
                </c:pt>
                <c:pt idx="6">
                  <c:v>16.829999999999998</c:v>
                </c:pt>
                <c:pt idx="7">
                  <c:v>9.32</c:v>
                </c:pt>
                <c:pt idx="8">
                  <c:v>0</c:v>
                </c:pt>
                <c:pt idx="9">
                  <c:v>78.540000000000006</c:v>
                </c:pt>
                <c:pt idx="10">
                  <c:v>70.22</c:v>
                </c:pt>
                <c:pt idx="11">
                  <c:v>70.2</c:v>
                </c:pt>
                <c:pt idx="12">
                  <c:v>70.42</c:v>
                </c:pt>
                <c:pt idx="13">
                  <c:v>33.92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3"/>
          <c:order val="3"/>
          <c:tx>
            <c:strRef>
              <c:f>Профиль!$F$12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Профиль!$B$13:$B$29</c:f>
              <c:strCache>
                <c:ptCount val="17"/>
                <c:pt idx="0">
                  <c:v>ППЗ (По)</c:v>
                </c:pt>
                <c:pt idx="1">
                  <c:v>ПВГ </c:v>
                </c:pt>
                <c:pt idx="2">
                  <c:v>ПАУ </c:v>
                </c:pt>
                <c:pt idx="3">
                  <c:v>СР </c:v>
                </c:pt>
                <c:pt idx="4">
                  <c:v>ИМ </c:v>
                </c:pt>
                <c:pt idx="5">
                  <c:v>ТР </c:v>
                </c:pt>
                <c:pt idx="6">
                  <c:v>ФР </c:v>
                </c:pt>
                <c:pt idx="7">
                  <c:v>НСО</c:v>
                </c:pt>
                <c:pt idx="8">
                  <c:v>ДЕ </c:v>
                </c:pt>
                <c:pt idx="9">
                  <c:v>ПР</c:v>
                </c:pt>
                <c:pt idx="10">
                  <c:v>ПО </c:v>
                </c:pt>
                <c:pt idx="11">
                  <c:v>СА </c:v>
                </c:pt>
                <c:pt idx="12">
                  <c:v>СП </c:v>
                </c:pt>
                <c:pt idx="13">
                  <c:v>СЭ </c:v>
                </c:pt>
                <c:pt idx="14">
                  <c:v>АН</c:v>
                </c:pt>
                <c:pt idx="15">
                  <c:v> ФУ</c:v>
                </c:pt>
                <c:pt idx="16">
                  <c:v>ДО</c:v>
                </c:pt>
              </c:strCache>
            </c:strRef>
          </c:cat>
          <c:val>
            <c:numRef>
              <c:f>Профиль!$F$13:$F$29</c:f>
              <c:numCache>
                <c:formatCode>General</c:formatCode>
                <c:ptCount val="17"/>
                <c:pt idx="0">
                  <c:v>60.72</c:v>
                </c:pt>
                <c:pt idx="1">
                  <c:v>34.01</c:v>
                </c:pt>
                <c:pt idx="2">
                  <c:v>49.77</c:v>
                </c:pt>
                <c:pt idx="3">
                  <c:v>42.88</c:v>
                </c:pt>
                <c:pt idx="4">
                  <c:v>38.14</c:v>
                </c:pt>
                <c:pt idx="5">
                  <c:v>47.89</c:v>
                </c:pt>
                <c:pt idx="6">
                  <c:v>15.16</c:v>
                </c:pt>
                <c:pt idx="7">
                  <c:v>7.69</c:v>
                </c:pt>
                <c:pt idx="8">
                  <c:v>0</c:v>
                </c:pt>
                <c:pt idx="9">
                  <c:v>80.52</c:v>
                </c:pt>
                <c:pt idx="10">
                  <c:v>71.2</c:v>
                </c:pt>
                <c:pt idx="11">
                  <c:v>71.349999999999994</c:v>
                </c:pt>
                <c:pt idx="12">
                  <c:v>69.91</c:v>
                </c:pt>
                <c:pt idx="13">
                  <c:v>32.04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4"/>
          <c:order val="4"/>
          <c:tx>
            <c:strRef>
              <c:f>Профиль!$G$12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Профиль!$B$13:$B$29</c:f>
              <c:strCache>
                <c:ptCount val="17"/>
                <c:pt idx="0">
                  <c:v>ППЗ (По)</c:v>
                </c:pt>
                <c:pt idx="1">
                  <c:v>ПВГ </c:v>
                </c:pt>
                <c:pt idx="2">
                  <c:v>ПАУ </c:v>
                </c:pt>
                <c:pt idx="3">
                  <c:v>СР </c:v>
                </c:pt>
                <c:pt idx="4">
                  <c:v>ИМ </c:v>
                </c:pt>
                <c:pt idx="5">
                  <c:v>ТР </c:v>
                </c:pt>
                <c:pt idx="6">
                  <c:v>ФР </c:v>
                </c:pt>
                <c:pt idx="7">
                  <c:v>НСО</c:v>
                </c:pt>
                <c:pt idx="8">
                  <c:v>ДЕ </c:v>
                </c:pt>
                <c:pt idx="9">
                  <c:v>ПР</c:v>
                </c:pt>
                <c:pt idx="10">
                  <c:v>ПО </c:v>
                </c:pt>
                <c:pt idx="11">
                  <c:v>СА </c:v>
                </c:pt>
                <c:pt idx="12">
                  <c:v>СП </c:v>
                </c:pt>
                <c:pt idx="13">
                  <c:v>СЭ </c:v>
                </c:pt>
                <c:pt idx="14">
                  <c:v>АН</c:v>
                </c:pt>
                <c:pt idx="15">
                  <c:v> ФУ</c:v>
                </c:pt>
                <c:pt idx="16">
                  <c:v>ДО</c:v>
                </c:pt>
              </c:strCache>
            </c:strRef>
          </c:cat>
          <c:val>
            <c:numRef>
              <c:f>Профиль!$G$13:$G$29</c:f>
              <c:numCache>
                <c:formatCode>General</c:formatCode>
                <c:ptCount val="17"/>
                <c:pt idx="0">
                  <c:v>45.53</c:v>
                </c:pt>
                <c:pt idx="1">
                  <c:v>50.25</c:v>
                </c:pt>
                <c:pt idx="2">
                  <c:v>56.55</c:v>
                </c:pt>
                <c:pt idx="3">
                  <c:v>47.43</c:v>
                </c:pt>
                <c:pt idx="4">
                  <c:v>49.8</c:v>
                </c:pt>
                <c:pt idx="5">
                  <c:v>51.1</c:v>
                </c:pt>
                <c:pt idx="6">
                  <c:v>32.58</c:v>
                </c:pt>
                <c:pt idx="7">
                  <c:v>0</c:v>
                </c:pt>
                <c:pt idx="8">
                  <c:v>29.68</c:v>
                </c:pt>
                <c:pt idx="9">
                  <c:v>81.53</c:v>
                </c:pt>
                <c:pt idx="10">
                  <c:v>70.87</c:v>
                </c:pt>
                <c:pt idx="11">
                  <c:v>68.599999999999994</c:v>
                </c:pt>
                <c:pt idx="12">
                  <c:v>67.08</c:v>
                </c:pt>
                <c:pt idx="13">
                  <c:v>50.07</c:v>
                </c:pt>
                <c:pt idx="14">
                  <c:v>77.150000000000006</c:v>
                </c:pt>
                <c:pt idx="15">
                  <c:v>68.72</c:v>
                </c:pt>
                <c:pt idx="16">
                  <c:v>46.73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800368"/>
        <c:axId val="1691786224"/>
      </c:barChart>
      <c:catAx>
        <c:axId val="169180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1691786224"/>
        <c:crosses val="autoZero"/>
        <c:auto val="1"/>
        <c:lblAlgn val="ctr"/>
        <c:lblOffset val="100"/>
        <c:noMultiLvlLbl val="0"/>
      </c:catAx>
      <c:valAx>
        <c:axId val="1691786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1800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F4B1-D237-47BE-8E04-9D4E8104D85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DE33-40AA-4B6F-8D3A-25954040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6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E00E746-8155-4161-B326-6B175FE912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3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9C3F74D-7779-4699-98BC-91F118F13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B874AC3-499A-45B3-9972-0BAFD16F35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8E55EFD-17DC-4350-9550-01D9F27E0F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6378516-224A-4B49-86AD-182304DAD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1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5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3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1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3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5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6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B768-22D8-4565-975E-01FCA734BC91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4836-6FC5-42DC-B481-37446FCF2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hyperlink" Target="https://www.garant.ru/products/ipo/prime/doc/74078855/" TargetMode="External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204788"/>
            <a:ext cx="1928813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2281238" y="649288"/>
            <a:ext cx="9779000" cy="101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330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ts val="0"/>
              </a:spcBef>
              <a:buFontTx/>
              <a:buNone/>
            </a:pPr>
            <a:r>
              <a:rPr lang="ru-RU" altLang="ru-RU" sz="1550" b="1" dirty="0" smtClean="0">
                <a:solidFill>
                  <a:srgbClr val="BF9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ГОСУДАРСТВЕННОЕ БЮДЖЕТНОЕ УЧРЕЖДЕНИЕ НОВОСИБИРСКОЙ ОБЛАСТИ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buFontTx/>
              <a:buNone/>
            </a:pPr>
            <a:r>
              <a:rPr lang="ru-RU" altLang="ru-RU" sz="1550" b="1" dirty="0" smtClean="0">
                <a:solidFill>
                  <a:srgbClr val="BF9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– ЦЕНТР ПСИХОЛОГО-ПЕДАГОГИЧЕСКОЙ, МЕДИЦИНСКОЙ И СОЦИАЛЬНОЙ ПОМОЩИ ДЕТЯМ 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DD6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«ОБЛАСТНОЙ ЦЕНТР ДИАГНОСТИКИ И КОНСУЛЬТИРОВАНИЯ»</a:t>
            </a:r>
            <a:endParaRPr lang="ru-RU" altLang="ru-RU" sz="2400" b="1" dirty="0" smtClean="0">
              <a:solidFill>
                <a:srgbClr val="2E74B5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5489515"/>
            <a:ext cx="11954933" cy="898789"/>
            <a:chOff x="228068" y="5368166"/>
            <a:chExt cx="2341034" cy="907941"/>
          </a:xfrm>
        </p:grpSpPr>
        <p:sp>
          <p:nvSpPr>
            <p:cNvPr id="18" name="Прямоугольник 4"/>
            <p:cNvSpPr>
              <a:spLocks noChangeArrowheads="1"/>
            </p:cNvSpPr>
            <p:nvPr/>
          </p:nvSpPr>
          <p:spPr bwMode="auto">
            <a:xfrm>
              <a:off x="367239" y="5368166"/>
              <a:ext cx="2062691" cy="373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Иван Анатольевич </a:t>
              </a:r>
              <a:r>
                <a:rPr lang="ru-RU" altLang="ru-RU" sz="1800" b="1" dirty="0" err="1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Плющаев</a:t>
              </a:r>
              <a:r>
                <a:rPr lang="ru-RU" altLang="ru-RU" sz="1800" b="1" dirty="0">
                  <a:solidFill>
                    <a:schemeClr val="tx2">
                      <a:lumMod val="50000"/>
                    </a:schemeClr>
                  </a:solidFill>
                  <a:latin typeface="Franklin Gothic Demi" panose="020B0703020102020204" pitchFamily="34" charset="0"/>
                </a:rPr>
                <a:t> 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28068" y="5632440"/>
              <a:ext cx="2341034" cy="643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Начальник отдела профилактики и </a:t>
              </a: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Franklin Gothic Book" panose="020B0503020102020204" pitchFamily="34" charset="0"/>
                  <a:cs typeface="Franklin Gothic Book" panose="020B0503020102020204" pitchFamily="34" charset="0"/>
                </a:rPr>
                <a:t>психологической</a:t>
              </a: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безопасности образовательной среды ГБУ </a:t>
              </a:r>
              <a:r>
                <a:rPr lang="ru-RU" altLang="ru-RU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НСО «ОЦДК</a:t>
              </a: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»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ул. Народная, д.10      276-02-23        </a:t>
              </a:r>
              <a:r>
                <a:rPr lang="en-US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opbos_ocdk@edu54.ru</a:t>
              </a: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altLang="ru-RU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   </a:t>
              </a:r>
              <a:r>
                <a:rPr lang="en-US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concord.websib.ru</a:t>
              </a:r>
              <a:r>
                <a:rPr lang="ru-RU" altLang="ru-RU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</a:t>
              </a:r>
              <a:endParaRPr lang="ru-RU" altLang="ru-RU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71038" y="6155999"/>
            <a:ext cx="180000" cy="18000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92248" y="6138845"/>
            <a:ext cx="180000" cy="1800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02076" y="6138845"/>
            <a:ext cx="101789" cy="1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83371" y="6155999"/>
            <a:ext cx="180000" cy="180000"/>
          </a:xfrm>
          <a:prstGeom prst="rect">
            <a:avLst/>
          </a:prstGeom>
        </p:spPr>
      </p:pic>
      <p:sp>
        <p:nvSpPr>
          <p:cNvPr id="2051" name="Текст. поле 2050"/>
          <p:cNvSpPr txBox="1"/>
          <p:nvPr/>
        </p:nvSpPr>
        <p:spPr>
          <a:xfrm>
            <a:off x="258233" y="2352738"/>
            <a:ext cx="11675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  <a:ea typeface="Calibri" panose="020F0502020204030204" pitchFamily="34" charset="0"/>
              </a:rPr>
              <a:t>СОЦИАЛЬНО-ПСИХОЛОГИЧЕСКОЕ ТЕСТИРОВАНИЕ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  <a:ea typeface="Calibri" panose="020F0502020204030204" pitchFamily="34" charset="0"/>
              </a:rPr>
              <a:t>КАК РЕПЕРНАЯ ТОЧКА ПОВЫШЕНИЯ ЭФФЕКТИВНОСТИ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  <a:ea typeface="Calibri" panose="020F0502020204030204" pitchFamily="34" charset="0"/>
              </a:rPr>
              <a:t>ВОСПИТАТЕЛЬНОЙ И ПРОФИЛАКТИЧЕСКОЙ РАБОТЫ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8"/>
          <p:cNvGrpSpPr/>
          <p:nvPr/>
        </p:nvGrpSpPr>
        <p:grpSpPr>
          <a:xfrm>
            <a:off x="170189" y="75107"/>
            <a:ext cx="11509579" cy="6624551"/>
            <a:chOff x="170189" y="75107"/>
            <a:chExt cx="11509579" cy="662455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865034" y="2409208"/>
              <a:ext cx="3420000" cy="5937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Franklin Gothic Heavy" panose="020B0903020102020204" pitchFamily="34" charset="0"/>
                </a:rPr>
                <a:t>ПРОГРАММА ВОСПИТАНИЯ </a:t>
              </a:r>
              <a:endParaRPr lang="ru-RU" dirty="0">
                <a:solidFill>
                  <a:schemeClr val="tx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26867" y="2409207"/>
              <a:ext cx="3710693" cy="593757"/>
            </a:xfrm>
            <a:prstGeom prst="rect">
              <a:avLst/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Franklin Gothic Heavy" panose="020B0903020102020204" pitchFamily="34" charset="0"/>
                </a:rPr>
                <a:t>СПТ</a:t>
              </a:r>
              <a:endParaRPr lang="ru-RU" dirty="0">
                <a:solidFill>
                  <a:schemeClr val="tx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3200" y="2409208"/>
              <a:ext cx="3420000" cy="5937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Franklin Gothic Heavy" panose="020B0903020102020204" pitchFamily="34" charset="0"/>
                </a:rPr>
                <a:t>ФГОС</a:t>
              </a:r>
              <a:endParaRPr lang="ru-RU" dirty="0">
                <a:solidFill>
                  <a:schemeClr val="tx1"/>
                </a:solidFill>
                <a:latin typeface="Franklin Gothic Heavy" panose="020B0903020102020204" pitchFamily="34" charset="0"/>
              </a:endParaRPr>
            </a:p>
          </p:txBody>
        </p:sp>
        <p:grpSp>
          <p:nvGrpSpPr>
            <p:cNvPr id="8" name="Группа 41"/>
            <p:cNvGrpSpPr/>
            <p:nvPr/>
          </p:nvGrpSpPr>
          <p:grpSpPr>
            <a:xfrm>
              <a:off x="208374" y="2960618"/>
              <a:ext cx="3420000" cy="1185042"/>
              <a:chOff x="211667" y="2714727"/>
              <a:chExt cx="3420000" cy="1185042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211667" y="2807205"/>
                <a:ext cx="778934" cy="9840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852733" y="2807205"/>
                <a:ext cx="778934" cy="9840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082152" y="2814746"/>
                <a:ext cx="778934" cy="9840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67442" y="2815913"/>
                <a:ext cx="778934" cy="9840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34167" y="2980080"/>
                <a:ext cx="11154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dirty="0" smtClean="0">
                    <a:latin typeface="Franklin Gothic Book" panose="020B0503020102020204" pitchFamily="34" charset="0"/>
                  </a:rPr>
                  <a:t>ГОТОВНОСТЬ К САМОРАЗВИТИЮ И НЕПРЕРЫВНОМУ ОБРАЗОВАНИЮ </a:t>
                </a:r>
                <a:endParaRPr lang="ru-RU" sz="8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882391" y="3086854"/>
                <a:ext cx="1164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>
                    <a:latin typeface="Franklin Gothic Book" panose="020B0503020102020204" pitchFamily="34" charset="0"/>
                  </a:rPr>
                  <a:t>ПРОЕКТИРОВАНИЕ И КОНСТРУИРОВАНИЕ СОЦИАЛЬНОЙ СРЕДЫ </a:t>
                </a:r>
                <a:endParaRPr lang="ru-RU" sz="8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1790721" y="3028509"/>
                <a:ext cx="1012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>
                    <a:latin typeface="Franklin Gothic Book" panose="020B0503020102020204" pitchFamily="34" charset="0"/>
                  </a:rPr>
                  <a:t>АКТИВНАЯ УЧЕБНО-ПОЗНАВАТЕЛЬНАЯ ДЕЯТЕЛЬНОСТЬ </a:t>
                </a:r>
                <a:endParaRPr lang="ru-RU" sz="800"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2699755" y="3012222"/>
                <a:ext cx="11020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>
                    <a:latin typeface="Franklin Gothic Book" panose="020B0503020102020204" pitchFamily="34" charset="0"/>
                  </a:rPr>
                  <a:t>ОБРАЗОВАТЕЛЬНЫЙ ПРОЦЕСС С УЧЕТОМ ИНДИВИДУАЛЬНЫХ ОСОБЕННОСТЕЙ </a:t>
                </a:r>
                <a:endParaRPr lang="ru-RU" sz="800"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1667" y="4256676"/>
              <a:ext cx="3384884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Franklin Gothic Book" panose="020B0503020102020204" pitchFamily="34" charset="0"/>
                </a:rPr>
                <a:t>СФОРМИРОВАННОСТЬ </a:t>
              </a:r>
            </a:p>
            <a:p>
              <a:pPr algn="ctr"/>
              <a:r>
                <a:rPr lang="ru-RU" sz="800" b="1" dirty="0" smtClean="0">
                  <a:latin typeface="Franklin Gothic Book" panose="020B0503020102020204" pitchFamily="34" charset="0"/>
                </a:rPr>
                <a:t>УНИВЕРСАЛЬНЫХ УЧЕБНЫХ ДЕЙСТВИЙ </a:t>
              </a:r>
              <a:endParaRPr lang="ru-RU" sz="8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65279" y="4601407"/>
              <a:ext cx="1440000" cy="2462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Franklin Gothic Book" panose="020B0503020102020204" pitchFamily="34" charset="0"/>
                </a:rPr>
                <a:t>ЛИЧНОСТНЫЕ </a:t>
              </a:r>
              <a:endParaRPr lang="ru-RU" sz="10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298" y="4601480"/>
              <a:ext cx="1440000" cy="25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Franklin Gothic Book" panose="020B0503020102020204" pitchFamily="34" charset="0"/>
                </a:rPr>
                <a:t>КОММУНИКАТИВНЫЕ </a:t>
              </a:r>
              <a:endParaRPr lang="ru-RU" sz="10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5298" y="4986383"/>
              <a:ext cx="1440000" cy="2462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Franklin Gothic Book" panose="020B0503020102020204" pitchFamily="34" charset="0"/>
                </a:rPr>
                <a:t>ПОЗНАВАТЕЛЬНЫЕ </a:t>
              </a:r>
              <a:endParaRPr lang="ru-RU" sz="10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56551" y="5014126"/>
              <a:ext cx="1440000" cy="2462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Franklin Gothic Book" panose="020B0503020102020204" pitchFamily="34" charset="0"/>
                </a:rPr>
                <a:t>РЕГУЛЯТОРНЫЕ </a:t>
              </a:r>
              <a:endParaRPr lang="ru-RU" sz="10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10714" y="6005227"/>
              <a:ext cx="1188000" cy="2308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Franklin Gothic Book" panose="020B0503020102020204" pitchFamily="34" charset="0"/>
                </a:rPr>
                <a:t>МЕТАПРЕДМЕТНЫЕ </a:t>
              </a:r>
              <a:endParaRPr lang="ru-RU" sz="9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152" y="6005227"/>
              <a:ext cx="900000" cy="2308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Franklin Gothic Book" panose="020B0503020102020204" pitchFamily="34" charset="0"/>
                </a:rPr>
                <a:t>ПРЕДМЕТНЫЕ </a:t>
              </a:r>
              <a:endParaRPr lang="ru-RU" sz="9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1240" y="6005227"/>
              <a:ext cx="900000" cy="2308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latin typeface="Franklin Gothic Book" panose="020B0503020102020204" pitchFamily="34" charset="0"/>
                </a:rPr>
                <a:t>ЛИЧНОСТНЫЕ </a:t>
              </a:r>
              <a:endParaRPr lang="ru-RU" sz="9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2152" y="5448121"/>
              <a:ext cx="1105540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Franklin Gothic Heavy" panose="020B0903020102020204" pitchFamily="34" charset="0"/>
                </a:rPr>
                <a:t>ТРЕБОВАНИЯ К РЕЗУЛЬТАТАМ </a:t>
              </a:r>
              <a:endParaRPr lang="ru-RU" b="1" dirty="0">
                <a:latin typeface="Franklin Gothic Heavy" panose="020B09030201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0189" y="6324157"/>
              <a:ext cx="92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latin typeface="Franklin Gothic Book" panose="020B0503020102020204" pitchFamily="34" charset="0"/>
                </a:rPr>
                <a:t>ИТОГОВАЯ АТТЕСТАЦИЯ </a:t>
              </a:r>
              <a:endParaRPr lang="ru-RU" sz="9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85077" y="6330326"/>
              <a:ext cx="1294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latin typeface="Franklin Gothic Book" panose="020B0503020102020204" pitchFamily="34" charset="0"/>
                </a:rPr>
                <a:t>УНИВЕРСАЛЬНЫЕ СПОСОБЫ ДЕЙСТВИЯ </a:t>
              </a:r>
              <a:endParaRPr lang="ru-RU" sz="9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9833" y="6312769"/>
              <a:ext cx="1462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latin typeface="Franklin Gothic Book" panose="020B0503020102020204" pitchFamily="34" charset="0"/>
                </a:rPr>
                <a:t>РАЗВИТИЕ</a:t>
              </a:r>
            </a:p>
            <a:p>
              <a:pPr algn="ctr"/>
              <a:r>
                <a:rPr lang="ru-RU" sz="900" dirty="0" smtClean="0">
                  <a:latin typeface="Franklin Gothic Book" panose="020B0503020102020204" pitchFamily="34" charset="0"/>
                </a:rPr>
                <a:t>ЛИЧНОСТНЫХ КАЧЕСТВ </a:t>
              </a:r>
              <a:endParaRPr lang="ru-RU" sz="900" dirty="0">
                <a:latin typeface="Franklin Gothic Book" panose="020B0503020102020204" pitchFamily="34" charset="0"/>
              </a:endParaRPr>
            </a:p>
          </p:txBody>
        </p:sp>
        <p:grpSp>
          <p:nvGrpSpPr>
            <p:cNvPr id="10" name="Группа 40"/>
            <p:cNvGrpSpPr/>
            <p:nvPr/>
          </p:nvGrpSpPr>
          <p:grpSpPr>
            <a:xfrm>
              <a:off x="203200" y="75107"/>
              <a:ext cx="11476568" cy="1828800"/>
              <a:chOff x="203200" y="134376"/>
              <a:chExt cx="11476568" cy="1828800"/>
            </a:xfrm>
          </p:grpSpPr>
          <p:grpSp>
            <p:nvGrpSpPr>
              <p:cNvPr id="12" name="Группа 7"/>
              <p:cNvGrpSpPr/>
              <p:nvPr/>
            </p:nvGrpSpPr>
            <p:grpSpPr>
              <a:xfrm>
                <a:off x="1132417" y="680475"/>
                <a:ext cx="1744134" cy="736600"/>
                <a:chOff x="1303866" y="512232"/>
                <a:chExt cx="1744134" cy="736600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1303866" y="512232"/>
                  <a:ext cx="1744134" cy="7366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1435099" y="540946"/>
                  <a:ext cx="1612901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rgbClr val="020C22"/>
                      </a:solidFill>
                      <a:latin typeface="ITCFranklinGothicW10-Bk 862339"/>
                    </a:rPr>
                    <a:t>Указ президента РФ </a:t>
                  </a:r>
                  <a:r>
                    <a:rPr lang="ru-RU" sz="1000" b="1" dirty="0">
                      <a:solidFill>
                        <a:srgbClr val="020C22"/>
                      </a:solidFill>
                      <a:latin typeface="ITCFranklinGothicW10-Bk 862339"/>
                    </a:rPr>
                    <a:t>«О национальных целях развития </a:t>
                  </a:r>
                  <a:r>
                    <a:rPr lang="ru-RU" sz="1000" b="1" dirty="0" smtClean="0">
                      <a:solidFill>
                        <a:srgbClr val="020C22"/>
                      </a:solidFill>
                      <a:latin typeface="ITCFranklinGothicW10-Bk 862339"/>
                    </a:rPr>
                    <a:t>до</a:t>
                  </a:r>
                  <a:r>
                    <a:rPr lang="ru-RU" sz="1000" b="1" dirty="0">
                      <a:solidFill>
                        <a:srgbClr val="020C22"/>
                      </a:solidFill>
                      <a:latin typeface="ITCFranklinGothicW10-Bk 862339"/>
                    </a:rPr>
                    <a:t> 2030 года».</a:t>
                  </a:r>
                  <a:endParaRPr lang="ru-RU" sz="1000" b="1" dirty="0"/>
                </a:p>
              </p:txBody>
            </p:sp>
          </p:grpSp>
          <p:grpSp>
            <p:nvGrpSpPr>
              <p:cNvPr id="21" name="Группа 9"/>
              <p:cNvGrpSpPr/>
              <p:nvPr/>
            </p:nvGrpSpPr>
            <p:grpSpPr>
              <a:xfrm>
                <a:off x="3018367" y="354509"/>
                <a:ext cx="8661401" cy="1388533"/>
                <a:chOff x="3039533" y="185233"/>
                <a:chExt cx="8661401" cy="1388533"/>
              </a:xfrm>
            </p:grpSpPr>
            <p:sp>
              <p:nvSpPr>
                <p:cNvPr id="3" name="Стрелка вправо 2"/>
                <p:cNvSpPr/>
                <p:nvPr/>
              </p:nvSpPr>
              <p:spPr>
                <a:xfrm>
                  <a:off x="3039533" y="185233"/>
                  <a:ext cx="8661401" cy="1388533"/>
                </a:xfrm>
                <a:prstGeom prst="rightArrow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039533" y="710222"/>
                  <a:ext cx="673946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600" dirty="0">
                      <a:solidFill>
                        <a:srgbClr val="020C22"/>
                      </a:solidFill>
                      <a:latin typeface="Franklin Gothic Heavy" panose="020B0903020102020204" pitchFamily="34" charset="0"/>
                    </a:rPr>
                    <a:t>Возможности для самореализации и развития талантов</a:t>
                  </a:r>
                  <a:endParaRPr lang="ru-RU" sz="1600" dirty="0">
                    <a:latin typeface="Franklin Gothic Heavy" panose="020B0903020102020204" pitchFamily="34" charset="0"/>
                  </a:endParaRPr>
                </a:p>
              </p:txBody>
            </p:sp>
          </p:grpSp>
          <p:sp>
            <p:nvSpPr>
              <p:cNvPr id="9" name="Овал 8"/>
              <p:cNvSpPr/>
              <p:nvPr/>
            </p:nvSpPr>
            <p:spPr>
              <a:xfrm>
                <a:off x="8746067" y="134376"/>
                <a:ext cx="1854200" cy="1828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678333" y="570408"/>
                <a:ext cx="198966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 smtClean="0">
                    <a:solidFill>
                      <a:srgbClr val="020C22"/>
                    </a:solidFill>
                    <a:latin typeface="ITCFranklinGothicW10-Bk 862339"/>
                  </a:rPr>
                  <a:t>СОЗДАНИЕ УСЛОВИЙ ДЛЯ ВОСПИТАНИЯ ГАРМОНИЧНО РАЗВИТОЙ И СОЦИАЛЬНО ОТВЕТСТВЕННОЙ ЛИЧНОСТИ</a:t>
                </a:r>
                <a:endParaRPr lang="ru-RU" sz="1100" dirty="0"/>
              </a:p>
            </p:txBody>
          </p:sp>
          <p:grpSp>
            <p:nvGrpSpPr>
              <p:cNvPr id="29" name="Группа 39"/>
              <p:cNvGrpSpPr/>
              <p:nvPr/>
            </p:nvGrpSpPr>
            <p:grpSpPr>
              <a:xfrm>
                <a:off x="203200" y="680475"/>
                <a:ext cx="787401" cy="736600"/>
                <a:chOff x="203200" y="680475"/>
                <a:chExt cx="787401" cy="736600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211667" y="680475"/>
                  <a:ext cx="778934" cy="73660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03200" y="943682"/>
                  <a:ext cx="787401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b="1" dirty="0" smtClean="0">
                      <a:latin typeface="Franklin Gothic Book" panose="020B0503020102020204" pitchFamily="34" charset="0"/>
                    </a:rPr>
                    <a:t>21.07.2020</a:t>
                  </a:r>
                  <a:endParaRPr lang="ru-RU" sz="900" b="1" dirty="0">
                    <a:latin typeface="Franklin Gothic Book" panose="020B0503020102020204" pitchFamily="34" charset="0"/>
                  </a:endParaRPr>
                </a:p>
              </p:txBody>
            </p:sp>
          </p:grpSp>
        </p:grpSp>
        <p:sp>
          <p:nvSpPr>
            <p:cNvPr id="43" name="Прямоугольник 42"/>
            <p:cNvSpPr/>
            <p:nvPr/>
          </p:nvSpPr>
          <p:spPr>
            <a:xfrm>
              <a:off x="203200" y="1968508"/>
              <a:ext cx="3401893" cy="360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r>
                <a:rPr lang="ru-RU" sz="1100" dirty="0">
                  <a:latin typeface="Franklin Gothic Book" panose="020B0503020102020204" pitchFamily="34" charset="0"/>
                </a:rPr>
                <a:t>Приказ </a:t>
              </a:r>
              <a:r>
                <a:rPr lang="ru-RU" sz="1100" dirty="0" err="1">
                  <a:latin typeface="Franklin Gothic Book" panose="020B0503020102020204" pitchFamily="34" charset="0"/>
                </a:rPr>
                <a:t>Минобрнауки</a:t>
              </a:r>
              <a:r>
                <a:rPr lang="ru-RU" sz="1100" dirty="0">
                  <a:latin typeface="Franklin Gothic Book" panose="020B0503020102020204" pitchFamily="34" charset="0"/>
                </a:rPr>
                <a:t> России от 17.12.2010 N 1897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874586" y="1998832"/>
              <a:ext cx="3400896" cy="33855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ln w="0"/>
                  <a:latin typeface="Franklin Gothic Book" panose="020B0503020102020204" pitchFamily="34" charset="0"/>
                </a:rPr>
                <a:t>ФЗ от </a:t>
              </a:r>
              <a:r>
                <a:rPr lang="ru-RU" sz="800" dirty="0">
                  <a:ln w="0"/>
                  <a:latin typeface="Franklin Gothic Book" panose="020B0503020102020204" pitchFamily="34" charset="0"/>
                </a:rPr>
                <a:t>31.07.2020 N 304-ФЗ "О внесении изменений </a:t>
              </a:r>
              <a:endParaRPr lang="ru-RU" sz="800" dirty="0" smtClean="0">
                <a:ln w="0"/>
                <a:latin typeface="Franklin Gothic Book" panose="020B0503020102020204" pitchFamily="34" charset="0"/>
              </a:endParaRPr>
            </a:p>
            <a:p>
              <a:pPr algn="ctr"/>
              <a:r>
                <a:rPr lang="ru-RU" sz="800" dirty="0" smtClean="0">
                  <a:ln w="0"/>
                  <a:latin typeface="Franklin Gothic Book" panose="020B0503020102020204" pitchFamily="34" charset="0"/>
                </a:rPr>
                <a:t>в ФЗ« Об </a:t>
              </a:r>
              <a:r>
                <a:rPr lang="ru-RU" sz="800" dirty="0">
                  <a:ln w="0"/>
                  <a:latin typeface="Franklin Gothic Book" panose="020B0503020102020204" pitchFamily="34" charset="0"/>
                </a:rPr>
                <a:t>образовании в </a:t>
              </a:r>
              <a:r>
                <a:rPr lang="ru-RU" sz="800" dirty="0" smtClean="0">
                  <a:ln w="0"/>
                  <a:latin typeface="Franklin Gothic Book" panose="020B0503020102020204" pitchFamily="34" charset="0"/>
                </a:rPr>
                <a:t>РФ" </a:t>
              </a:r>
              <a:r>
                <a:rPr lang="ru-RU" sz="800" dirty="0">
                  <a:ln w="0"/>
                  <a:latin typeface="Franklin Gothic Book" panose="020B0503020102020204" pitchFamily="34" charset="0"/>
                </a:rPr>
                <a:t>по вопросам </a:t>
              </a:r>
              <a:r>
                <a:rPr lang="ru-RU" sz="800" dirty="0" smtClean="0">
                  <a:ln w="0"/>
                  <a:latin typeface="Franklin Gothic Book" panose="020B0503020102020204" pitchFamily="34" charset="0"/>
                </a:rPr>
                <a:t>воспитания обучающихся</a:t>
              </a:r>
              <a:r>
                <a:rPr lang="ru-RU" sz="800" dirty="0">
                  <a:ln w="0"/>
                  <a:latin typeface="Franklin Gothic Book" panose="020B0503020102020204" pitchFamily="34" charset="0"/>
                </a:rPr>
                <a:t>"</a:t>
              </a:r>
              <a:endParaRPr lang="ru-RU" sz="800" i="0" dirty="0">
                <a:ln w="0"/>
                <a:latin typeface="Franklin Gothic Book" panose="020B05030201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524924" y="1998832"/>
              <a:ext cx="3712636" cy="338554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latin typeface="Franklin Gothic Book" panose="020B0503020102020204" pitchFamily="34" charset="0"/>
                </a:rPr>
                <a:t>Приказ </a:t>
              </a:r>
              <a:r>
                <a:rPr lang="ru-RU" sz="800" b="1" dirty="0" err="1">
                  <a:latin typeface="Franklin Gothic Book" panose="020B0503020102020204" pitchFamily="34" charset="0"/>
                </a:rPr>
                <a:t>Минобрнауки</a:t>
              </a:r>
              <a:r>
                <a:rPr lang="ru-RU" sz="800" b="1" dirty="0">
                  <a:latin typeface="Franklin Gothic Book" panose="020B0503020102020204" pitchFamily="34" charset="0"/>
                </a:rPr>
                <a:t> России  от 16.06.2014 N 658</a:t>
              </a:r>
            </a:p>
            <a:p>
              <a:pPr algn="ctr"/>
              <a:r>
                <a:rPr lang="ru-RU" sz="800" dirty="0">
                  <a:latin typeface="Calibri" panose="020F0502020204030204" pitchFamily="34" charset="0"/>
                </a:rPr>
                <a:t>Приказ </a:t>
              </a:r>
              <a:r>
                <a:rPr lang="ru-RU" sz="800" dirty="0" err="1">
                  <a:latin typeface="Calibri" panose="020F0502020204030204" pitchFamily="34" charset="0"/>
                </a:rPr>
                <a:t>Минпросвещения</a:t>
              </a:r>
              <a:r>
                <a:rPr lang="ru-RU" sz="800" dirty="0">
                  <a:latin typeface="Calibri" panose="020F0502020204030204" pitchFamily="34" charset="0"/>
                </a:rPr>
                <a:t> России от 20 февраля 2020 года № 59</a:t>
              </a:r>
              <a:endParaRPr lang="ru-RU" sz="8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64678" y="6035770"/>
              <a:ext cx="3041300" cy="24622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rgbClr val="333333"/>
                  </a:solidFill>
                  <a:latin typeface="Arial" panose="020B0604020202020204" pitchFamily="34" charset="0"/>
                </a:rPr>
                <a:t> Образовательные </a:t>
              </a:r>
              <a:r>
                <a:rPr lang="ru-RU" sz="1000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ФОП</a:t>
              </a:r>
              <a:endParaRPr lang="ru-RU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3143" y="6070398"/>
              <a:ext cx="3636197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Franklin Gothic Book" panose="020B0503020102020204" pitchFamily="34" charset="0"/>
                </a:rPr>
                <a:t>Деятельность по снижению влияния факторов риска</a:t>
              </a:r>
            </a:p>
            <a:p>
              <a:r>
                <a:rPr lang="ru-RU" sz="1000" dirty="0" smtClean="0">
                  <a:latin typeface="Franklin Gothic Book" panose="020B0503020102020204" pitchFamily="34" charset="0"/>
                </a:rPr>
                <a:t> и повышения влияния факторов защит</a:t>
              </a:r>
              <a:endParaRPr lang="ru-RU" sz="10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524924" y="3054474"/>
              <a:ext cx="3712637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Franklin Gothic Book" panose="020B0503020102020204" pitchFamily="34" charset="0"/>
                </a:rPr>
                <a:t>ФАКТОРЫ РИСКА </a:t>
              </a:r>
              <a:endParaRPr lang="ru-RU" sz="1400" b="1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524924" y="3523422"/>
              <a:ext cx="1976819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latin typeface="Franklin Gothic Book" panose="020B0503020102020204" pitchFamily="34" charset="0"/>
                </a:rPr>
                <a:t>ВЗАИМООТНОШЕНИЯ</a:t>
              </a:r>
            </a:p>
            <a:p>
              <a:r>
                <a:rPr lang="ru-RU" sz="1000" b="1" dirty="0" smtClean="0">
                  <a:latin typeface="Franklin Gothic Book" panose="020B0503020102020204" pitchFamily="34" charset="0"/>
                </a:rPr>
                <a:t>С ОБЩЕСТВОМ </a:t>
              </a:r>
              <a:endParaRPr lang="ru-RU" sz="1000" b="1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481015" y="4449506"/>
              <a:ext cx="3733686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Franklin Gothic Book" panose="020B0503020102020204" pitchFamily="34" charset="0"/>
                </a:rPr>
                <a:t>ФАКТОРЫ ЗАЩИТЫ</a:t>
              </a:r>
              <a:endParaRPr lang="ru-RU" sz="1400" b="1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590267" y="3514715"/>
              <a:ext cx="1647294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ru-RU" sz="1000" b="1" dirty="0" smtClean="0">
                  <a:latin typeface="Franklin Gothic Book" panose="020B0503020102020204" pitchFamily="34" charset="0"/>
                </a:rPr>
                <a:t>ИНДИВИДУАЛЬНЫЕ ОСОБЕННОСТИ </a:t>
              </a:r>
              <a:endParaRPr lang="ru-RU" sz="1000" b="1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859770" y="4849371"/>
              <a:ext cx="4904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Franklin Gothic Book" panose="020B0503020102020204" pitchFamily="34" charset="0"/>
                </a:rPr>
                <a:t>ПР</a:t>
              </a:r>
              <a:endParaRPr lang="ru-RU" b="1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438252" y="4849371"/>
              <a:ext cx="4904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Franklin Gothic Book" panose="020B0503020102020204" pitchFamily="34" charset="0"/>
                </a:rPr>
                <a:t>ПО</a:t>
              </a:r>
              <a:endParaRPr lang="ru-RU" b="1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034180" y="4841779"/>
              <a:ext cx="4904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Franklin Gothic Book" panose="020B0503020102020204" pitchFamily="34" charset="0"/>
                </a:rPr>
                <a:t>СА</a:t>
              </a:r>
              <a:endParaRPr lang="ru-RU" b="1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612662" y="4837039"/>
              <a:ext cx="4904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Franklin Gothic Book" panose="020B0503020102020204" pitchFamily="34" charset="0"/>
                </a:rPr>
                <a:t>СП</a:t>
              </a:r>
              <a:endParaRPr lang="ru-RU" b="1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0224233" y="4835554"/>
              <a:ext cx="49042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Franklin Gothic Book" panose="020B0503020102020204" pitchFamily="34" charset="0"/>
                </a:rPr>
                <a:t>С</a:t>
              </a:r>
              <a:endParaRPr lang="ru-RU" b="1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524924" y="3956963"/>
              <a:ext cx="468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По</a:t>
              </a:r>
              <a:endParaRPr lang="ru-RU" sz="1200" b="1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029003" y="3952771"/>
              <a:ext cx="468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ПВГ</a:t>
              </a:r>
              <a:endParaRPr lang="ru-RU" sz="1200" b="1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533082" y="3956963"/>
              <a:ext cx="468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ПАУ</a:t>
              </a:r>
              <a:endParaRPr lang="ru-RU" sz="1200" b="1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034180" y="3948543"/>
              <a:ext cx="468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НСО</a:t>
              </a:r>
              <a:endParaRPr lang="ru-RU" sz="1200" b="1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590267" y="3954559"/>
              <a:ext cx="468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СР</a:t>
              </a:r>
              <a:endParaRPr lang="ru-RU" sz="1200" b="1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0091365" y="3956107"/>
              <a:ext cx="360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И</a:t>
              </a:r>
              <a:endParaRPr lang="ru-RU" sz="1200" b="1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0484463" y="3949355"/>
              <a:ext cx="360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Т</a:t>
              </a:r>
              <a:endParaRPr lang="ru-RU" sz="1200" b="1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0877561" y="3948542"/>
              <a:ext cx="360000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Franklin Gothic Book" panose="020B0503020102020204" pitchFamily="34" charset="0"/>
                </a:rPr>
                <a:t>Ф</a:t>
              </a:r>
              <a:endParaRPr lang="ru-RU" sz="1200" b="1" dirty="0"/>
            </a:p>
          </p:txBody>
        </p:sp>
        <p:grpSp>
          <p:nvGrpSpPr>
            <p:cNvPr id="30" name="Группа 72"/>
            <p:cNvGrpSpPr/>
            <p:nvPr/>
          </p:nvGrpSpPr>
          <p:grpSpPr>
            <a:xfrm>
              <a:off x="3865034" y="3095875"/>
              <a:ext cx="3383634" cy="787541"/>
              <a:chOff x="3865034" y="3095875"/>
              <a:chExt cx="3383634" cy="787541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3865034" y="3095875"/>
                <a:ext cx="3383634" cy="7875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111981" y="3165989"/>
                <a:ext cx="306071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 smtClean="0">
                    <a:latin typeface="Franklin Gothic Book" panose="020B0503020102020204" pitchFamily="34" charset="0"/>
                  </a:rPr>
                  <a:t>ВОСПИТАТЕЛЬНАЯ РАБОТА</a:t>
                </a:r>
              </a:p>
              <a:p>
                <a:pPr algn="ctr"/>
                <a:r>
                  <a:rPr lang="ru-RU" sz="1000" b="1" dirty="0" smtClean="0">
                    <a:latin typeface="Franklin Gothic Book" panose="020B0503020102020204" pitchFamily="34" charset="0"/>
                  </a:rPr>
                  <a:t>ЧАСТЬ ОБРАЗОВАТЕЛЬНОЙ ПРОГРАММЫ, </a:t>
                </a:r>
              </a:p>
              <a:p>
                <a:pPr algn="ctr"/>
                <a:r>
                  <a:rPr lang="ru-RU" sz="1000" b="1" dirty="0" smtClean="0">
                    <a:latin typeface="Franklin Gothic Book" panose="020B0503020102020204" pitchFamily="34" charset="0"/>
                  </a:rPr>
                  <a:t>МОДУЛЬ ПРОФИЛАКТИЧЕСКАЯ РАБОТА </a:t>
                </a:r>
                <a:endParaRPr lang="ru-RU" sz="1000" b="1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40" name="Группа 71"/>
            <p:cNvGrpSpPr/>
            <p:nvPr/>
          </p:nvGrpSpPr>
          <p:grpSpPr>
            <a:xfrm>
              <a:off x="3854266" y="4074823"/>
              <a:ext cx="3383634" cy="787541"/>
              <a:chOff x="3854266" y="4074823"/>
              <a:chExt cx="3383634" cy="787541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3854266" y="4074823"/>
                <a:ext cx="3383634" cy="7875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4227661" y="4170656"/>
                <a:ext cx="274315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 smtClean="0">
                    <a:latin typeface="Franklin Gothic Book" panose="020B0503020102020204" pitchFamily="34" charset="0"/>
                  </a:rPr>
                  <a:t>ПРОЦЕСС СОВМЕСТНОЙ ДЕЯТЕЛЬНОСТИ</a:t>
                </a:r>
              </a:p>
              <a:p>
                <a:pPr algn="ctr"/>
                <a:r>
                  <a:rPr lang="ru-RU" sz="1000" b="1" dirty="0" smtClean="0">
                    <a:latin typeface="Franklin Gothic Book" panose="020B0503020102020204" pitchFamily="34" charset="0"/>
                  </a:rPr>
                  <a:t>ДЕТСКО-ВЗРОСЛОЙ ОБЩНОСТИ</a:t>
                </a:r>
                <a:endParaRPr lang="ru-RU" sz="1000" b="1" dirty="0">
                  <a:latin typeface="Franklin Gothic Book" panose="020B0503020102020204" pitchFamily="34" charset="0"/>
                </a:endParaRPr>
              </a:p>
            </p:txBody>
          </p:sp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197199" y="4545459"/>
              <a:ext cx="207257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771900" y="3951992"/>
              <a:ext cx="3645638" cy="7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7197199" y="3395997"/>
              <a:ext cx="4270598" cy="8833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7417538" y="3404829"/>
              <a:ext cx="0" cy="114063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3771900" y="3944829"/>
              <a:ext cx="4610" cy="14372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11237560" y="3759071"/>
              <a:ext cx="201965" cy="1697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11449118" y="3395997"/>
              <a:ext cx="18679" cy="200391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9218260" y="5283257"/>
              <a:ext cx="201965" cy="1697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10385881" y="5281525"/>
              <a:ext cx="201965" cy="1697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9318394" y="5370689"/>
              <a:ext cx="2170085" cy="2197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16200000">
              <a:off x="8421899" y="3475981"/>
              <a:ext cx="144000" cy="1697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439737" y="4027136"/>
              <a:ext cx="2316" cy="1800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616681" y="4740011"/>
              <a:ext cx="270030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587297" y="4716434"/>
              <a:ext cx="201965" cy="1697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589931" y="5139844"/>
              <a:ext cx="201965" cy="1697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1636017" y="5109067"/>
              <a:ext cx="216000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>
              <a:off x="1864927" y="4716433"/>
              <a:ext cx="5558" cy="648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853551" y="5374556"/>
              <a:ext cx="1911925" cy="84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24720" y="4190899"/>
              <a:ext cx="3235960" cy="31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529689" y="3994479"/>
              <a:ext cx="2316" cy="1800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3186643" y="4027136"/>
              <a:ext cx="2316" cy="1800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2322386" y="4002964"/>
              <a:ext cx="2316" cy="1800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4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6408" r="8948" b="7980"/>
          <a:stretch/>
        </p:blipFill>
        <p:spPr>
          <a:xfrm>
            <a:off x="148536" y="1657437"/>
            <a:ext cx="3245004" cy="331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711200"/>
            <a:ext cx="362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ranklin Gothic Heavy" panose="020B0903020102020204" pitchFamily="34" charset="0"/>
              </a:rPr>
              <a:t>Взять на заметку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2871" y="1301626"/>
            <a:ext cx="770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Региональный конкурс «Эффективные практики профилактической работы» 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6974" y="1657437"/>
            <a:ext cx="87376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Номинации конкурса:</a:t>
            </a:r>
          </a:p>
          <a:p>
            <a:pPr lvl="1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1. Эффективные практики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(методические разработки классных часов, тренингов, игр, занятий, бесед, акций, а также программы и проекты и др.),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направленные на профилактику:</a:t>
            </a:r>
            <a:endParaRPr lang="ru-RU" sz="1000" i="1" dirty="0" smtClean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804863"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буллинга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и конфликтов;</a:t>
            </a:r>
            <a:endParaRPr lang="ru-RU" sz="1000" dirty="0" smtClean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804863"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суицидального поведения;</a:t>
            </a:r>
            <a:endParaRPr lang="ru-RU" sz="1000" dirty="0" smtClean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804863"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употребления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психоактивных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веществ.</a:t>
            </a:r>
            <a:endParaRPr lang="ru-RU" sz="1000" dirty="0" smtClean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2. Эффективные практики социально-психологического тестирования (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сценарии классных часов, родительских собраний, занятий с обучающимися по результатам социально-психологического тестирования, сценарии семинаров, лекториев для педагогических работников и др.).</a:t>
            </a:r>
            <a:endParaRPr lang="ru-RU" sz="1000" dirty="0" smtClean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3. </a:t>
            </a:r>
            <a:r>
              <a:rPr lang="ru-RU" sz="1400" b="1" i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Социальные видеоролики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, обеспечивающие просвещение населения, повышение уровня психологической культуры и психологической компетентности обучающихся, их родителей (законных представителей), педагогов по вопросам профилактики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девиантного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поведения и обеспечения психологической безопасности образовательной среды.</a:t>
            </a:r>
            <a:endParaRPr lang="ru-RU" sz="10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4. Детско-юношеские практико-ориентированные исследовательские проекты</a:t>
            </a:r>
            <a:br>
              <a:rPr lang="ru-RU" sz="1400" b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 тему «Взрослеем правильно».</a:t>
            </a:r>
            <a:endParaRPr lang="ru-RU" sz="14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09" y="1306292"/>
            <a:ext cx="340714" cy="36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56974" y="4981424"/>
            <a:ext cx="770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Групповые профилактические мероприятия на площадке ГБУ НСО «ОЦДК»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12" y="4986090"/>
            <a:ext cx="340714" cy="36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49642" y="5346090"/>
            <a:ext cx="43756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Тренинговые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занятия для обучающих 10 до 17 лет</a:t>
            </a:r>
          </a:p>
          <a:p>
            <a:pPr marL="285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Онлайн и офлайн формат </a:t>
            </a:r>
          </a:p>
          <a:p>
            <a:pPr marL="285750" lvl="1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Предварительная регистрация и собеседование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68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604797"/>
            <a:ext cx="4170103" cy="3689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59829" y="548680"/>
            <a:ext cx="7676411" cy="81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altLang="ru-RU" sz="1467" b="1" dirty="0">
                <a:solidFill>
                  <a:srgbClr val="BF9000"/>
                </a:solidFill>
                <a:latin typeface="Franklin Gothic Book" pitchFamily="34" charset="0"/>
                <a:cs typeface="Times New Roman" pitchFamily="18" charset="0"/>
              </a:rPr>
              <a:t>ГОСУДАРСТВЕННОЕ БЮДЖЕТНОЕ УЧРЕЖДЕНИЕ НОВОСИБИРСКОЙ ОБЛАСТИ –</a:t>
            </a:r>
          </a:p>
          <a:p>
            <a:pPr>
              <a:lnSpc>
                <a:spcPct val="107000"/>
              </a:lnSpc>
              <a:defRPr/>
            </a:pPr>
            <a:r>
              <a:rPr lang="ru-RU" altLang="ru-RU" sz="1467" b="1" dirty="0">
                <a:solidFill>
                  <a:srgbClr val="BF9000"/>
                </a:solidFill>
                <a:latin typeface="Franklin Gothic Book" pitchFamily="34" charset="0"/>
                <a:cs typeface="Times New Roman" pitchFamily="18" charset="0"/>
              </a:rPr>
              <a:t>ЦЕНТР ПСИХОЛОГО-ПЕДАГОГИЧЕСКОЙ, МЕДИЦИНСКОЙ И СОЦИАЛЬНОЙ ПОМОЩИ ДЕТЯМ </a:t>
            </a:r>
          </a:p>
          <a:p>
            <a:pPr>
              <a:lnSpc>
                <a:spcPct val="107000"/>
              </a:lnSpc>
              <a:defRPr/>
            </a:pPr>
            <a:r>
              <a:rPr lang="ru-RU" altLang="ru-RU" sz="1467" b="1" dirty="0">
                <a:solidFill>
                  <a:srgbClr val="DD6000"/>
                </a:solidFill>
                <a:latin typeface="Franklin Gothic Book" pitchFamily="34" charset="0"/>
                <a:cs typeface="Times New Roman" pitchFamily="18" charset="0"/>
              </a:rPr>
              <a:t>«ОБЛАСТНОЙ ЦЕНТР ДИАГНОСТИКИ И КОНСУЛЬТИРОВАНИЯ»</a:t>
            </a:r>
            <a:endParaRPr lang="ru-RU" altLang="ru-RU" sz="1467" b="1" dirty="0">
              <a:solidFill>
                <a:srgbClr val="2E74B5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28887" y="1778407"/>
            <a:ext cx="240000" cy="240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44313" y="2894032"/>
            <a:ext cx="240000" cy="2400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44272" y="2527811"/>
            <a:ext cx="240000" cy="2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00243" y="2767811"/>
            <a:ext cx="235192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133" dirty="0">
                <a:latin typeface="Franklin Gothic Book" panose="020B0503020102020204" pitchFamily="34" charset="0"/>
              </a:rPr>
              <a:t>concord.websib.ru</a:t>
            </a:r>
            <a:r>
              <a:rPr lang="ru-RU" altLang="ru-RU" sz="2133" dirty="0">
                <a:latin typeface="Franklin Gothic Book" panose="020B0503020102020204" pitchFamily="34" charset="0"/>
              </a:rPr>
              <a:t> </a:t>
            </a:r>
            <a:endParaRPr lang="ru-RU" sz="2133" dirty="0">
              <a:latin typeface="Franklin Gothic Book" panose="020B05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8361" y="2076405"/>
            <a:ext cx="235282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133" dirty="0">
                <a:latin typeface="Franklin Gothic Book" panose="020B0503020102020204" pitchFamily="34" charset="0"/>
              </a:rPr>
              <a:t>8 (383) 276 05 09</a:t>
            </a:r>
            <a:endParaRPr lang="ru-RU" sz="2133" dirty="0"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0243" y="1703943"/>
            <a:ext cx="536807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133" dirty="0">
                <a:latin typeface="Franklin Gothic Book" panose="020B0503020102020204" pitchFamily="34" charset="0"/>
              </a:rPr>
              <a:t>630075 г. Новосибирск, ул. Народная, д.10 </a:t>
            </a:r>
            <a:endParaRPr lang="ru-RU" sz="2133" dirty="0">
              <a:latin typeface="Franklin Gothic Book" panose="020B0503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82530" y="2173036"/>
            <a:ext cx="135719" cy="24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7280" y="3544499"/>
            <a:ext cx="6698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ОТДЕЛ ПРОФИЛАКТИКИ И ПСИХОЛОГИЧЕСКОЙ БЕЗОПАСНОСТИ ОБРАЗОВАТЕЛЬНОЙ СРЕДЫ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44035" y="4685237"/>
            <a:ext cx="240000" cy="2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82293" y="4330463"/>
            <a:ext cx="135719" cy="24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00243" y="2401589"/>
            <a:ext cx="200567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133" dirty="0">
                <a:latin typeface="Franklin Gothic Book" panose="020B0503020102020204" pitchFamily="34" charset="0"/>
              </a:rPr>
              <a:t>ocdk@edu54.ru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342" y="4570463"/>
            <a:ext cx="241271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dirty="0">
                <a:latin typeface="Franklin Gothic Book" panose="020B0503020102020204" pitchFamily="34" charset="0"/>
              </a:rPr>
              <a:t>opipbos@yandex.ru</a:t>
            </a:r>
            <a:endParaRPr lang="ru-RU" sz="2133" dirty="0">
              <a:latin typeface="Franklin Gothic Book" panose="020B0503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10707" y="4180311"/>
            <a:ext cx="235930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33" dirty="0">
                <a:latin typeface="Franklin Gothic Book" panose="020B0503020102020204" pitchFamily="34" charset="0"/>
              </a:rPr>
              <a:t>8 (951) 366 34 10</a:t>
            </a:r>
          </a:p>
        </p:txBody>
      </p:sp>
    </p:spTree>
    <p:extLst>
      <p:ext uri="{BB962C8B-B14F-4D97-AF65-F5344CB8AC3E}">
        <p14:creationId xmlns:p14="http://schemas.microsoft.com/office/powerpoint/2010/main" val="253838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4800" y="4417440"/>
            <a:ext cx="536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«БЫВАЕТ ТОЛЬКО НЕПРАВИЛЬНЫЙ ПУТЬ, НО НЕ БЫВАЕТ БЕЗВЫХОДНОГО ПОЛОЖЕНИЯ» 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8" y="1005667"/>
            <a:ext cx="3670110" cy="5010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8" y="2607262"/>
            <a:ext cx="782794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073454" y="292594"/>
            <a:ext cx="4292822" cy="642620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solidFill>
                  <a:srgbClr val="C00000"/>
                </a:solidFill>
                <a:latin typeface="Book Antiqua" panose="02040602050305030304" pitchFamily="18" charset="0"/>
              </a:rPr>
              <a:t>!?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69467" y="2722528"/>
            <a:ext cx="10481734" cy="1566332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anose="02040602050305030304" pitchFamily="18" charset="0"/>
              </a:rPr>
              <a:t>Абверкоманда</a:t>
            </a:r>
            <a:r>
              <a:rPr lang="ru-RU" sz="3600" b="1" kern="1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– 203</a:t>
            </a:r>
            <a:endParaRPr lang="ru-RU" sz="3600" b="1" kern="1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иугольник 16"/>
          <p:cNvSpPr/>
          <p:nvPr/>
        </p:nvSpPr>
        <p:spPr>
          <a:xfrm>
            <a:off x="9561778" y="400707"/>
            <a:ext cx="2608209" cy="6220650"/>
          </a:xfrm>
          <a:prstGeom prst="homePlate">
            <a:avLst>
              <a:gd name="adj" fmla="val 39288"/>
            </a:avLst>
          </a:prstGeom>
          <a:gradFill flip="none" rotWithShape="1">
            <a:gsLst>
              <a:gs pos="28000">
                <a:srgbClr val="ECEDCE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22957" y="922097"/>
            <a:ext cx="1317525" cy="175022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22957" y="2791486"/>
            <a:ext cx="1358218" cy="175022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22958" y="4660875"/>
            <a:ext cx="1358217" cy="174371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40640" y="554472"/>
            <a:ext cx="9026884" cy="5713174"/>
            <a:chOff x="0" y="334339"/>
            <a:chExt cx="9026884" cy="5713174"/>
          </a:xfrm>
        </p:grpSpPr>
        <p:pic>
          <p:nvPicPr>
            <p:cNvPr id="10" name="Изображение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247091" y="471936"/>
              <a:ext cx="1779792" cy="2082865"/>
            </a:xfrm>
            <a:prstGeom prst="rect">
              <a:avLst/>
            </a:prstGeom>
          </p:spPr>
        </p:pic>
        <p:pic>
          <p:nvPicPr>
            <p:cNvPr id="11" name="Изображение 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27738" y="1961586"/>
              <a:ext cx="3046427" cy="4085927"/>
            </a:xfrm>
            <a:prstGeom prst="rect">
              <a:avLst/>
            </a:prstGeom>
          </p:spPr>
        </p:pic>
        <p:pic>
          <p:nvPicPr>
            <p:cNvPr id="12" name="Изображение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232016" y="471937"/>
              <a:ext cx="3928088" cy="5559955"/>
            </a:xfrm>
            <a:prstGeom prst="rect">
              <a:avLst/>
            </a:prstGeom>
          </p:spPr>
        </p:pic>
        <p:pic>
          <p:nvPicPr>
            <p:cNvPr id="14" name="Изображение 13"/>
            <p:cNvPicPr>
              <a:picLocks noChangeAspect="1"/>
            </p:cNvPicPr>
            <p:nvPr/>
          </p:nvPicPr>
          <p:blipFill rotWithShape="1">
            <a:blip r:embed="rId9"/>
            <a:srcRect l="8385" t="8661" r="6441" b="1450"/>
            <a:stretch/>
          </p:blipFill>
          <p:spPr>
            <a:xfrm>
              <a:off x="7247089" y="3684313"/>
              <a:ext cx="1779793" cy="2347579"/>
            </a:xfrm>
            <a:prstGeom prst="rect">
              <a:avLst/>
            </a:prstGeom>
          </p:spPr>
        </p:pic>
        <p:sp>
          <p:nvSpPr>
            <p:cNvPr id="15" name="Текст. поле 14"/>
            <p:cNvSpPr txBox="1"/>
            <p:nvPr/>
          </p:nvSpPr>
          <p:spPr>
            <a:xfrm>
              <a:off x="5918800" y="5801060"/>
              <a:ext cx="140127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latin typeface="Franklin Gothic Book" panose="020B0503020102020204" pitchFamily="34" charset="0"/>
                </a:rPr>
                <a:t>Юные</a:t>
              </a:r>
              <a:r>
                <a:rPr lang="en-US" sz="900" dirty="0">
                  <a:latin typeface="Franklin Gothic Book" panose="020B0503020102020204" pitchFamily="34" charset="0"/>
                </a:rPr>
                <a:t> </a:t>
              </a:r>
              <a:r>
                <a:rPr lang="en-US" sz="900" dirty="0" err="1" smtClean="0">
                  <a:latin typeface="Franklin Gothic Book" panose="020B0503020102020204" pitchFamily="34" charset="0"/>
                </a:rPr>
                <a:t>диверсанты</a:t>
              </a:r>
              <a:endParaRPr lang="en-US" sz="900" dirty="0"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Изображение 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247090" y="2619561"/>
              <a:ext cx="1779794" cy="1015614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334339"/>
              <a:ext cx="3301905" cy="1675031"/>
              <a:chOff x="0" y="139605"/>
              <a:chExt cx="3301905" cy="1675031"/>
            </a:xfrm>
          </p:grpSpPr>
          <p:sp>
            <p:nvSpPr>
              <p:cNvPr id="8" name="Текст. поле 7"/>
              <p:cNvSpPr txBox="1"/>
              <p:nvPr/>
            </p:nvSpPr>
            <p:spPr>
              <a:xfrm>
                <a:off x="0" y="139605"/>
                <a:ext cx="33019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latin typeface="Franklin Gothic Heavy" panose="020B0903020102020204" pitchFamily="34" charset="0"/>
                  </a:rPr>
                  <a:t>Школа</a:t>
                </a:r>
                <a:r>
                  <a:rPr lang="en-US" dirty="0">
                    <a:latin typeface="Franklin Gothic Heavy" panose="020B0903020102020204" pitchFamily="34" charset="0"/>
                  </a:rPr>
                  <a:t> </a:t>
                </a:r>
                <a:r>
                  <a:rPr lang="en-US" dirty="0" err="1">
                    <a:latin typeface="Franklin Gothic Heavy" panose="020B0903020102020204" pitchFamily="34" charset="0"/>
                  </a:rPr>
                  <a:t>подготовки</a:t>
                </a:r>
                <a:r>
                  <a:rPr lang="en-US" dirty="0">
                    <a:latin typeface="Franklin Gothic Heavy" panose="020B0903020102020204" pitchFamily="34" charset="0"/>
                  </a:rPr>
                  <a:t> </a:t>
                </a:r>
                <a:endParaRPr lang="ru-RU" dirty="0">
                  <a:latin typeface="Franklin Gothic Heavy" panose="020B0903020102020204" pitchFamily="34" charset="0"/>
                </a:endParaRPr>
              </a:p>
              <a:p>
                <a:pPr algn="ctr"/>
                <a:r>
                  <a:rPr lang="en-US" dirty="0" err="1">
                    <a:latin typeface="Franklin Gothic Heavy" panose="020B0903020102020204" pitchFamily="34" charset="0"/>
                  </a:rPr>
                  <a:t>подростков-диверсантов</a:t>
                </a:r>
                <a:r>
                  <a:rPr lang="en-US" dirty="0">
                    <a:latin typeface="Franklin Gothic Heavy" panose="020B0903020102020204" pitchFamily="34" charset="0"/>
                  </a:rPr>
                  <a:t> </a:t>
                </a:r>
                <a:endParaRPr lang="ru-RU" dirty="0">
                  <a:latin typeface="Franklin Gothic Heavy" panose="020B0903020102020204" pitchFamily="34" charset="0"/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209930" y="706640"/>
                <a:ext cx="28194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Franklin Gothic Book" panose="020B0503020102020204" pitchFamily="34" charset="0"/>
                  </a:rPr>
                  <a:t>в м. </a:t>
                </a:r>
                <a:r>
                  <a:rPr lang="en-US" sz="1600" dirty="0" err="1">
                    <a:latin typeface="Franklin Gothic Book" panose="020B0503020102020204" pitchFamily="34" charset="0"/>
                  </a:rPr>
                  <a:t>Гемфурт</a:t>
                </a:r>
                <a:r>
                  <a:rPr lang="en-US" sz="1600" dirty="0">
                    <a:latin typeface="Franklin Gothic Book" panose="020B0503020102020204" pitchFamily="34" charset="0"/>
                  </a:rPr>
                  <a:t> </a:t>
                </a:r>
                <a:r>
                  <a:rPr lang="en-US" sz="1600" dirty="0" err="1">
                    <a:latin typeface="Franklin Gothic Book" panose="020B0503020102020204" pitchFamily="34" charset="0"/>
                  </a:rPr>
                  <a:t>близ</a:t>
                </a:r>
                <a:r>
                  <a:rPr lang="en-US" sz="1600" dirty="0">
                    <a:latin typeface="Franklin Gothic Book" panose="020B0503020102020204" pitchFamily="34" charset="0"/>
                  </a:rPr>
                  <a:t> г. </a:t>
                </a:r>
                <a:r>
                  <a:rPr lang="en-US" sz="1600" dirty="0" err="1">
                    <a:latin typeface="Franklin Gothic Book" panose="020B0503020102020204" pitchFamily="34" charset="0"/>
                  </a:rPr>
                  <a:t>Касселя</a:t>
                </a:r>
                <a:endParaRPr lang="ru-RU" sz="1600" dirty="0">
                  <a:latin typeface="Franklin Gothic Book" panose="020B0503020102020204" pitchFamily="34" charset="0"/>
                </a:endParaRPr>
              </a:p>
              <a:p>
                <a:pPr algn="ctr"/>
                <a:r>
                  <a:rPr lang="en-US" sz="1600" dirty="0">
                    <a:latin typeface="Franklin Gothic Book" panose="020B0503020102020204" pitchFamily="34" charset="0"/>
                  </a:rPr>
                  <a:t> </a:t>
                </a:r>
                <a:r>
                  <a:rPr lang="en-US" sz="1600" dirty="0" err="1">
                    <a:latin typeface="Franklin Gothic Book" panose="020B0503020102020204" pitchFamily="34" charset="0"/>
                  </a:rPr>
                  <a:t>была</a:t>
                </a:r>
                <a:r>
                  <a:rPr lang="en-US" sz="1600" dirty="0">
                    <a:latin typeface="Franklin Gothic Book" panose="020B0503020102020204" pitchFamily="34" charset="0"/>
                  </a:rPr>
                  <a:t> </a:t>
                </a:r>
                <a:r>
                  <a:rPr lang="en-US" sz="1600" dirty="0" err="1">
                    <a:latin typeface="Franklin Gothic Book" panose="020B0503020102020204" pitchFamily="34" charset="0"/>
                  </a:rPr>
                  <a:t>организована</a:t>
                </a:r>
                <a:endParaRPr lang="ru-RU" sz="1600" dirty="0">
                  <a:latin typeface="Franklin Gothic Book" panose="020B0503020102020204" pitchFamily="34" charset="0"/>
                </a:endParaRPr>
              </a:p>
              <a:p>
                <a:pPr algn="ctr"/>
                <a:r>
                  <a:rPr lang="en-US" sz="1600" dirty="0">
                    <a:latin typeface="Franklin Gothic Book" panose="020B0503020102020204" pitchFamily="34" charset="0"/>
                  </a:rPr>
                  <a:t> в </a:t>
                </a:r>
                <a:r>
                  <a:rPr lang="en-US" sz="1600" dirty="0" err="1">
                    <a:latin typeface="Franklin Gothic Book" panose="020B0503020102020204" pitchFamily="34" charset="0"/>
                  </a:rPr>
                  <a:t>июле</a:t>
                </a:r>
                <a:r>
                  <a:rPr lang="en-US" sz="1600" dirty="0">
                    <a:latin typeface="Franklin Gothic Book" panose="020B0503020102020204" pitchFamily="34" charset="0"/>
                  </a:rPr>
                  <a:t> 1943 г. АК-203 </a:t>
                </a:r>
                <a:endParaRPr lang="ru-RU" sz="1600" dirty="0">
                  <a:latin typeface="Franklin Gothic Book" panose="020B0503020102020204" pitchFamily="34" charset="0"/>
                </a:endParaRPr>
              </a:p>
              <a:p>
                <a:pPr algn="ctr"/>
                <a:r>
                  <a:rPr lang="en-US" b="1" dirty="0">
                    <a:latin typeface="Franklin Gothic Book" panose="020B0503020102020204" pitchFamily="34" charset="0"/>
                  </a:rPr>
                  <a:t>(Абверкоманда-203) </a:t>
                </a:r>
              </a:p>
            </p:txBody>
          </p:sp>
        </p:grpSp>
      </p:grpSp>
      <p:sp>
        <p:nvSpPr>
          <p:cNvPr id="13" name="Трапеция 12"/>
          <p:cNvSpPr/>
          <p:nvPr/>
        </p:nvSpPr>
        <p:spPr>
          <a:xfrm rot="16200000">
            <a:off x="6154751" y="3256665"/>
            <a:ext cx="6220649" cy="508734"/>
          </a:xfrm>
          <a:prstGeom prst="trapezoid">
            <a:avLst>
              <a:gd name="adj" fmla="val 69935"/>
            </a:avLst>
          </a:prstGeom>
          <a:gradFill flip="none" rotWithShape="1">
            <a:gsLst>
              <a:gs pos="28000">
                <a:srgbClr val="ECEDCE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68384" y="437176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Franklin Gothic Heavy" panose="020B0903020102020204" pitchFamily="34" charset="0"/>
              </a:rPr>
              <a:t>КИНОФИЛЬМЫ </a:t>
            </a:r>
            <a:endParaRPr lang="ru-RU" sz="16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-6492" y="-1"/>
            <a:ext cx="4258698" cy="6858001"/>
          </a:xfrm>
          <a:prstGeom prst="homePlate">
            <a:avLst>
              <a:gd name="adj" fmla="val 2480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Изображение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71316" y="1759485"/>
            <a:ext cx="3952710" cy="3952710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899280" y="537022"/>
            <a:ext cx="3576855" cy="2802765"/>
            <a:chOff x="5762405" y="503675"/>
            <a:chExt cx="3576855" cy="2802765"/>
          </a:xfrm>
        </p:grpSpPr>
        <p:pic>
          <p:nvPicPr>
            <p:cNvPr id="12" name="Рисунок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762405" y="503675"/>
              <a:ext cx="3576855" cy="2802765"/>
            </a:xfrm>
            <a:prstGeom prst="rect">
              <a:avLst/>
            </a:prstGeom>
          </p:spPr>
        </p:pic>
        <p:sp>
          <p:nvSpPr>
            <p:cNvPr id="13" name="TextBox 9"/>
            <p:cNvSpPr txBox="1"/>
            <p:nvPr/>
          </p:nvSpPr>
          <p:spPr>
            <a:xfrm>
              <a:off x="7487426" y="1593664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1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7212778" y="1669962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2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 rot="1226794">
              <a:off x="6169412" y="935180"/>
              <a:ext cx="635730" cy="54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Franklin Gothic Demi" panose="020B0703020102020204" pitchFamily="34" charset="0"/>
                </a:rPr>
                <a:t>ЕМ</a:t>
              </a:r>
              <a:endParaRPr lang="ru-RU" sz="4400" dirty="0">
                <a:latin typeface="Franklin Gothic Demi" panose="020B0703020102020204" pitchFamily="34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 rot="20743567">
              <a:off x="7954509" y="1062611"/>
              <a:ext cx="751093" cy="54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latin typeface="Franklin Gothic Demi" panose="020B0703020102020204" pitchFamily="34" charset="0"/>
                </a:rPr>
                <a:t>СПТ</a:t>
              </a:r>
              <a:endParaRPr lang="ru-RU" sz="4400" dirty="0">
                <a:latin typeface="Franklin Gothic Demi" panose="020B07030201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7268369" y="1891774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3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7550832" y="1881447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4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7092715" y="2054696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5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7388866" y="2169229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6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7536067" y="2059234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7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7729858" y="2155024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8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7164146" y="2235162"/>
              <a:ext cx="4587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9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7631342" y="2365848"/>
              <a:ext cx="5196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10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72" name="TextBox 20"/>
            <p:cNvSpPr txBox="1"/>
            <p:nvPr/>
          </p:nvSpPr>
          <p:spPr>
            <a:xfrm>
              <a:off x="7309603" y="2442045"/>
              <a:ext cx="5196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latin typeface="Franklin Gothic Book" panose="020B0503020102020204" pitchFamily="34" charset="0"/>
                </a:rPr>
                <a:t>Тест 11</a:t>
              </a:r>
              <a:endParaRPr lang="ru-RU" sz="8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31089" y="2699262"/>
            <a:ext cx="779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Book" panose="020B0503020102020204" pitchFamily="34" charset="0"/>
              </a:rPr>
              <a:t>является </a:t>
            </a:r>
            <a:r>
              <a:rPr lang="ru-RU" dirty="0">
                <a:latin typeface="Franklin Gothic Book" panose="020B0503020102020204" pitchFamily="34" charset="0"/>
              </a:rPr>
              <a:t>опросником, состоит из набора вопросов и позволяет определить степень </a:t>
            </a:r>
            <a:r>
              <a:rPr lang="ru-RU" b="1" dirty="0">
                <a:latin typeface="Franklin Gothic Book" panose="020B0503020102020204" pitchFamily="34" charset="0"/>
              </a:rPr>
              <a:t>психологической устойчивости</a:t>
            </a:r>
            <a:r>
              <a:rPr lang="ru-RU" dirty="0">
                <a:latin typeface="Franklin Gothic Book" panose="020B0503020102020204" pitchFamily="34" charset="0"/>
              </a:rPr>
              <a:t> в трудных жизненных ситуациях</a:t>
            </a:r>
            <a:r>
              <a:rPr lang="ru-RU" dirty="0" smtClean="0">
                <a:latin typeface="Franklin Gothic Book" panose="020B0503020102020204" pitchFamily="34" charset="0"/>
              </a:rPr>
              <a:t>,</a:t>
            </a:r>
            <a:br>
              <a:rPr lang="ru-RU" dirty="0" smtClean="0">
                <a:latin typeface="Franklin Gothic Book" panose="020B0503020102020204" pitchFamily="34" charset="0"/>
              </a:rPr>
            </a:br>
            <a:r>
              <a:rPr lang="ru-RU" dirty="0" smtClean="0">
                <a:latin typeface="Franklin Gothic Book" panose="020B0503020102020204" pitchFamily="34" charset="0"/>
              </a:rPr>
              <a:t> а </a:t>
            </a:r>
            <a:r>
              <a:rPr lang="ru-RU" dirty="0">
                <a:latin typeface="Franklin Gothic Book" panose="020B0503020102020204" pitchFamily="34" charset="0"/>
              </a:rPr>
              <a:t>также выявить обучающихся с показателями повышенной вероятности вовлечения в </a:t>
            </a:r>
            <a:r>
              <a:rPr lang="ru-RU" dirty="0" err="1">
                <a:latin typeface="Franklin Gothic Book" panose="020B0503020102020204" pitchFamily="34" charset="0"/>
              </a:rPr>
              <a:t>дезадаптивные</a:t>
            </a:r>
            <a:r>
              <a:rPr lang="ru-RU" dirty="0">
                <a:latin typeface="Franklin Gothic Book" panose="020B0503020102020204" pitchFamily="34" charset="0"/>
              </a:rPr>
              <a:t> формы </a:t>
            </a:r>
            <a:r>
              <a:rPr lang="ru-RU" dirty="0" smtClean="0">
                <a:latin typeface="Franklin Gothic Book" panose="020B0503020102020204" pitchFamily="34" charset="0"/>
              </a:rPr>
              <a:t>поведения 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26" name="Текст. поле 25"/>
          <p:cNvSpPr txBox="1"/>
          <p:nvPr/>
        </p:nvSpPr>
        <p:spPr>
          <a:xfrm>
            <a:off x="3524562" y="280006"/>
            <a:ext cx="868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Franklin Gothic Demi" panose="020B0703020102020204" pitchFamily="34" charset="0"/>
              </a:rPr>
              <a:t>Единая методика социально-психологического тестирования</a:t>
            </a:r>
            <a:endParaRPr lang="ru-RU" sz="2400" dirty="0">
              <a:latin typeface="Franklin Gothic Demi" panose="020B0703020102020204" pitchFamily="34" charset="0"/>
            </a:endParaRPr>
          </a:p>
          <a:p>
            <a:endParaRPr lang="ru-RU" sz="2400" dirty="0">
              <a:latin typeface="Franklin Gothic Demi" panose="020B0703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806" y="5534675"/>
            <a:ext cx="2569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ranklin Gothic Heavy" panose="020B0903020102020204" pitchFamily="34" charset="0"/>
              </a:rPr>
              <a:t>ПСИХОЛОГИЧЕСКАЯ УЯЗВИМОСТЬ 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62820" y="695504"/>
            <a:ext cx="1388533" cy="102267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1565382" y="368403"/>
            <a:ext cx="1388533" cy="102267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23019" y="271546"/>
            <a:ext cx="135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ЦЕННОСТИ 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1765" y="112708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СМЫСЛЫ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078" y="537022"/>
            <a:ext cx="89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ГОЛОД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186" y="1500243"/>
            <a:ext cx="85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ХОЛОД</a:t>
            </a:r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4784979" y="3933639"/>
            <a:ext cx="6723016" cy="2723230"/>
            <a:chOff x="5471958" y="3262470"/>
            <a:chExt cx="5261358" cy="185914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963003" y="3262470"/>
              <a:ext cx="2109970" cy="361515"/>
              <a:chOff x="1366536" y="2788273"/>
              <a:chExt cx="2109970" cy="361515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1366536" y="2788273"/>
                <a:ext cx="2109970" cy="36151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366536" y="2803273"/>
                <a:ext cx="2109970" cy="304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0" dirty="0" smtClean="0">
                    <a:latin typeface="Franklin Gothic Book" panose="020B0503020102020204" pitchFamily="34" charset="0"/>
                  </a:rPr>
                  <a:t>Выявление факторов, провоцирующих вовлечение в рискованное поведение </a:t>
                </a:r>
                <a:endParaRPr lang="ru-RU" sz="115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5534517" y="3709879"/>
              <a:ext cx="1984851" cy="384462"/>
              <a:chOff x="-139007" y="3635319"/>
              <a:chExt cx="1984851" cy="384462"/>
            </a:xfrm>
          </p:grpSpPr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-139007" y="3635319"/>
                <a:ext cx="1920399" cy="38446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-139006" y="3665040"/>
                <a:ext cx="1984850" cy="304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0" dirty="0" smtClean="0">
                    <a:latin typeface="Franklin Gothic Book" panose="020B0503020102020204" pitchFamily="34" charset="0"/>
                  </a:rPr>
                  <a:t>Мотивирование обучающихся на </a:t>
                </a:r>
                <a:r>
                  <a:rPr lang="ru-RU" sz="1150" dirty="0" err="1" smtClean="0">
                    <a:latin typeface="Franklin Gothic Book" panose="020B0503020102020204" pitchFamily="34" charset="0"/>
                  </a:rPr>
                  <a:t>самоисследование</a:t>
                </a:r>
                <a:r>
                  <a:rPr lang="ru-RU" sz="1150" dirty="0" smtClean="0">
                    <a:latin typeface="Franklin Gothic Book" panose="020B0503020102020204" pitchFamily="34" charset="0"/>
                  </a:rPr>
                  <a:t> и саморазвитие </a:t>
                </a:r>
                <a:endParaRPr lang="ru-RU" sz="115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8715447" y="3698047"/>
              <a:ext cx="1859119" cy="360000"/>
              <a:chOff x="3013814" y="3356103"/>
              <a:chExt cx="1859119" cy="360000"/>
            </a:xfrm>
          </p:grpSpPr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3013814" y="3356103"/>
                <a:ext cx="1859119" cy="36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016938" y="3396509"/>
                <a:ext cx="1852702" cy="304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0" dirty="0" smtClean="0">
                    <a:latin typeface="Franklin Gothic Book" panose="020B0503020102020204" pitchFamily="34" charset="0"/>
                  </a:rPr>
                  <a:t>Социально-психологическое сопровождение и поддержка </a:t>
                </a:r>
                <a:endParaRPr lang="ru-RU" sz="115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8623346" y="4437889"/>
              <a:ext cx="2109970" cy="340726"/>
              <a:chOff x="2762963" y="4428922"/>
              <a:chExt cx="2109970" cy="340726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2856651" y="4428922"/>
                <a:ext cx="1896866" cy="340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762963" y="4440588"/>
                <a:ext cx="2109970" cy="304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0" dirty="0" smtClean="0">
                    <a:latin typeface="Franklin Gothic Book" panose="020B0503020102020204" pitchFamily="34" charset="0"/>
                  </a:rPr>
                  <a:t>Информационно – просветительская (профилактическая работа)</a:t>
                </a:r>
                <a:endParaRPr lang="ru-RU" sz="115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5471958" y="4415674"/>
              <a:ext cx="2109970" cy="369052"/>
              <a:chOff x="652993" y="4719732"/>
              <a:chExt cx="2109970" cy="369052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753533" y="4719732"/>
                <a:ext cx="1915742" cy="36905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52993" y="4759727"/>
                <a:ext cx="2109970" cy="304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0" dirty="0" smtClean="0">
                    <a:latin typeface="Franklin Gothic Book" panose="020B0503020102020204" pitchFamily="34" charset="0"/>
                  </a:rPr>
                  <a:t>Коррекционная работа на индивидуальном и групповом уровне </a:t>
                </a:r>
                <a:endParaRPr lang="ru-RU" sz="115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6053667" y="4905618"/>
              <a:ext cx="4254554" cy="216000"/>
              <a:chOff x="537579" y="5508858"/>
              <a:chExt cx="4254554" cy="216000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537579" y="5508858"/>
                <a:ext cx="4254554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67267" y="5522129"/>
                <a:ext cx="4224865" cy="189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Franklin Gothic Book" panose="020B0503020102020204" pitchFamily="34" charset="0"/>
                  </a:rPr>
                  <a:t>ПЛАН ВОСПИТАТЕЛЬНОЙ РАБОТЫ ОБРАЗОВАТЕЛЬНОЙ ОРГАНИЗАЦИИ </a:t>
                </a:r>
                <a:endParaRPr lang="ru-RU" sz="1200" b="1" dirty="0">
                  <a:latin typeface="Franklin Gothic Book" panose="020B0503020102020204" pitchFamily="34" charset="0"/>
                </a:endParaRPr>
              </a:p>
            </p:txBody>
          </p:sp>
        </p:grpSp>
        <p:cxnSp>
          <p:nvCxnSpPr>
            <p:cNvPr id="51" name="Прямая со стрелкой 50"/>
            <p:cNvCxnSpPr/>
            <p:nvPr/>
          </p:nvCxnSpPr>
          <p:spPr>
            <a:xfrm>
              <a:off x="9644922" y="4106001"/>
              <a:ext cx="0" cy="293816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6526943" y="4101176"/>
              <a:ext cx="0" cy="293816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V="1">
              <a:off x="7524597" y="4680325"/>
              <a:ext cx="1142600" cy="269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6529046" y="3443227"/>
              <a:ext cx="283660" cy="21675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9198121" y="3401551"/>
              <a:ext cx="283660" cy="21675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H="1">
              <a:off x="7571961" y="3890802"/>
              <a:ext cx="1043119" cy="605417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H="1" flipV="1">
              <a:off x="7555283" y="3850336"/>
              <a:ext cx="1105098" cy="62635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H="1" flipV="1">
              <a:off x="8092053" y="3665975"/>
              <a:ext cx="1" cy="345736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7735373" y="3859905"/>
              <a:ext cx="760961" cy="648000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Franklin Gothic Demi" panose="020B0703020102020204" pitchFamily="34" charset="0"/>
                </a:rPr>
                <a:t>СПТ</a:t>
              </a:r>
              <a:endParaRPr lang="ru-RU" dirty="0">
                <a:latin typeface="Franklin Gothic Demi" panose="020B07030201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0806" y="1011721"/>
            <a:ext cx="71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anose="020B0706030402020204" pitchFamily="34" charset="0"/>
              </a:rPr>
              <a:t>40 </a:t>
            </a:r>
            <a:r>
              <a:rPr lang="ru-RU" dirty="0" err="1" smtClean="0">
                <a:latin typeface="Franklin Gothic Demi Cond" panose="020B0706030402020204" pitchFamily="34" charset="0"/>
              </a:rPr>
              <a:t>г.г</a:t>
            </a:r>
            <a:r>
              <a:rPr lang="ru-RU" dirty="0" smtClean="0">
                <a:latin typeface="Franklin Gothic Demi Cond" panose="020B0706030402020204" pitchFamily="34" charset="0"/>
              </a:rPr>
              <a:t>.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24283" y="707113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anose="020B0706030402020204" pitchFamily="34" charset="0"/>
              </a:rPr>
              <a:t>2000 </a:t>
            </a:r>
            <a:r>
              <a:rPr lang="ru-RU" dirty="0" err="1" smtClean="0">
                <a:latin typeface="Franklin Gothic Demi Cond" panose="020B0706030402020204" pitchFamily="34" charset="0"/>
              </a:rPr>
              <a:t>г.г</a:t>
            </a:r>
            <a:r>
              <a:rPr lang="ru-RU" dirty="0" smtClean="0">
                <a:latin typeface="Franklin Gothic Demi Cond" panose="020B0706030402020204" pitchFamily="34" charset="0"/>
              </a:rPr>
              <a:t>.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166"/>
          <p:cNvSpPr/>
          <p:nvPr/>
        </p:nvSpPr>
        <p:spPr bwMode="auto">
          <a:xfrm rot="16200000">
            <a:off x="3426217" y="-491678"/>
            <a:ext cx="730613" cy="2237199"/>
          </a:xfrm>
          <a:custGeom>
            <a:avLst/>
            <a:gdLst/>
            <a:ahLst/>
            <a:cxnLst/>
            <a:rect l="l" t="t" r="r" b="b"/>
            <a:pathLst>
              <a:path w="74" h="216">
                <a:moveTo>
                  <a:pt x="50" y="216"/>
                </a:moveTo>
                <a:cubicBezTo>
                  <a:pt x="12" y="203"/>
                  <a:pt x="12" y="203"/>
                  <a:pt x="12" y="203"/>
                </a:cubicBezTo>
                <a:cubicBezTo>
                  <a:pt x="33" y="142"/>
                  <a:pt x="29" y="76"/>
                  <a:pt x="0" y="17"/>
                </a:cubicBezTo>
                <a:cubicBezTo>
                  <a:pt x="36" y="0"/>
                  <a:pt x="36" y="0"/>
                  <a:pt x="36" y="0"/>
                </a:cubicBezTo>
                <a:cubicBezTo>
                  <a:pt x="70" y="68"/>
                  <a:pt x="74" y="145"/>
                  <a:pt x="50" y="21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28" name="Полилиния 167"/>
          <p:cNvSpPr/>
          <p:nvPr/>
        </p:nvSpPr>
        <p:spPr bwMode="auto">
          <a:xfrm rot="16200000">
            <a:off x="910635" y="285402"/>
            <a:ext cx="1974741" cy="1943866"/>
          </a:xfrm>
          <a:custGeom>
            <a:avLst/>
            <a:gdLst/>
            <a:ahLst/>
            <a:cxnLst/>
            <a:rect l="l" t="t" r="r" b="b"/>
            <a:pathLst>
              <a:path w="200" h="188">
                <a:moveTo>
                  <a:pt x="128" y="188"/>
                </a:moveTo>
                <a:cubicBezTo>
                  <a:pt x="102" y="135"/>
                  <a:pt x="56" y="95"/>
                  <a:pt x="0" y="75"/>
                </a:cubicBezTo>
                <a:cubicBezTo>
                  <a:pt x="26" y="0"/>
                  <a:pt x="26" y="0"/>
                  <a:pt x="26" y="0"/>
                </a:cubicBezTo>
                <a:cubicBezTo>
                  <a:pt x="102" y="26"/>
                  <a:pt x="164" y="80"/>
                  <a:pt x="200" y="153"/>
                </a:cubicBezTo>
                <a:lnTo>
                  <a:pt x="128" y="18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29" name="Полилиния 168"/>
          <p:cNvSpPr/>
          <p:nvPr/>
        </p:nvSpPr>
        <p:spPr bwMode="auto">
          <a:xfrm rot="16200000">
            <a:off x="-203254" y="2294030"/>
            <a:ext cx="2438157" cy="1562975"/>
          </a:xfrm>
          <a:custGeom>
            <a:avLst/>
            <a:gdLst/>
            <a:ahLst/>
            <a:cxnLst/>
            <a:rect l="l" t="t" r="r" b="b"/>
            <a:pathLst>
              <a:path w="247" h="151">
                <a:moveTo>
                  <a:pt x="53" y="151"/>
                </a:moveTo>
                <a:cubicBezTo>
                  <a:pt x="0" y="44"/>
                  <a:pt x="0" y="44"/>
                  <a:pt x="0" y="44"/>
                </a:cubicBezTo>
                <a:cubicBezTo>
                  <a:pt x="78" y="6"/>
                  <a:pt x="166" y="0"/>
                  <a:pt x="247" y="28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157" y="124"/>
                  <a:pt x="102" y="128"/>
                  <a:pt x="53" y="1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30" name="Полилиния 169"/>
          <p:cNvSpPr/>
          <p:nvPr/>
        </p:nvSpPr>
        <p:spPr bwMode="auto">
          <a:xfrm rot="16200000">
            <a:off x="391450" y="3677515"/>
            <a:ext cx="2408934" cy="2574310"/>
          </a:xfrm>
          <a:custGeom>
            <a:avLst/>
            <a:gdLst/>
            <a:ahLst/>
            <a:cxnLst/>
            <a:rect l="l" t="t" r="r" b="b"/>
            <a:pathLst>
              <a:path w="244" h="249">
                <a:moveTo>
                  <a:pt x="151" y="249"/>
                </a:moveTo>
                <a:cubicBezTo>
                  <a:pt x="0" y="196"/>
                  <a:pt x="0" y="196"/>
                  <a:pt x="0" y="196"/>
                </a:cubicBezTo>
                <a:cubicBezTo>
                  <a:pt x="30" y="110"/>
                  <a:pt x="91" y="40"/>
                  <a:pt x="173" y="0"/>
                </a:cubicBezTo>
                <a:cubicBezTo>
                  <a:pt x="244" y="144"/>
                  <a:pt x="244" y="144"/>
                  <a:pt x="244" y="144"/>
                </a:cubicBezTo>
                <a:cubicBezTo>
                  <a:pt x="200" y="165"/>
                  <a:pt x="167" y="203"/>
                  <a:pt x="151" y="24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31" name="Полилиния 170"/>
          <p:cNvSpPr/>
          <p:nvPr/>
        </p:nvSpPr>
        <p:spPr bwMode="auto">
          <a:xfrm rot="16200000">
            <a:off x="2500015" y="4294658"/>
            <a:ext cx="2250287" cy="2876398"/>
          </a:xfrm>
          <a:custGeom>
            <a:avLst/>
            <a:gdLst/>
            <a:ahLst/>
            <a:cxnLst/>
            <a:rect l="l" t="t" r="r" b="b"/>
            <a:pathLst>
              <a:path w="228" h="278">
                <a:moveTo>
                  <a:pt x="49" y="278"/>
                </a:moveTo>
                <a:cubicBezTo>
                  <a:pt x="6" y="191"/>
                  <a:pt x="0" y="92"/>
                  <a:pt x="32" y="0"/>
                </a:cubicBezTo>
                <a:cubicBezTo>
                  <a:pt x="221" y="66"/>
                  <a:pt x="221" y="66"/>
                  <a:pt x="221" y="66"/>
                </a:cubicBezTo>
                <a:cubicBezTo>
                  <a:pt x="207" y="107"/>
                  <a:pt x="209" y="151"/>
                  <a:pt x="228" y="190"/>
                </a:cubicBezTo>
                <a:lnTo>
                  <a:pt x="49" y="2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rtlCol="0" anchor="t">
            <a:prstTxWarp prst="textNoShape">
              <a:avLst/>
            </a:prstTxWarp>
          </a:bodyPr>
          <a:lstStyle/>
          <a:p>
            <a:pPr rtl="0"/>
            <a:endParaRPr lang="ru-RU" noProof="1">
              <a:latin typeface="Times New Roman" panose="02020603050405020304" pitchFamily="18" charset="0"/>
            </a:endParaRPr>
          </a:p>
        </p:txBody>
      </p:sp>
      <p:pic>
        <p:nvPicPr>
          <p:cNvPr id="32" name="Рисунок 31" descr="D:\ЭМБЛЕМА НИИ ЗИБ\logos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737" y="4832726"/>
            <a:ext cx="612898" cy="50254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73377" y="4798282"/>
            <a:ext cx="741882" cy="4674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rcRect l="9" t="995" r="58723" b="14798"/>
          <a:stretch/>
        </p:blipFill>
        <p:spPr>
          <a:xfrm>
            <a:off x="1283979" y="5335269"/>
            <a:ext cx="943516" cy="3527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215" y="2547170"/>
            <a:ext cx="760378" cy="760366"/>
          </a:xfrm>
          <a:prstGeom prst="rect">
            <a:avLst/>
          </a:prstGeom>
        </p:spPr>
      </p:pic>
      <p:sp>
        <p:nvSpPr>
          <p:cNvPr id="36" name="Прямоугольник 11"/>
          <p:cNvSpPr>
            <a:spLocks noChangeArrowheads="1"/>
          </p:cNvSpPr>
          <p:nvPr/>
        </p:nvSpPr>
        <p:spPr bwMode="auto">
          <a:xfrm>
            <a:off x="389927" y="3347664"/>
            <a:ext cx="128403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Апрель – </a:t>
            </a:r>
            <a:r>
              <a:rPr lang="ru-RU" altLang="ru-RU" sz="1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</a:t>
            </a:r>
            <a:endParaRPr lang="ru-RU" altLang="ru-RU" sz="1400" b="1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18582" y="454171"/>
            <a:ext cx="854699" cy="73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60534" y="959696"/>
            <a:ext cx="590407" cy="5628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2786" y="4222926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Franklin Gothic Book" panose="020B0503020102020204" pitchFamily="34" charset="0"/>
              </a:rPr>
              <a:t>Исполнители СПТ</a:t>
            </a:r>
          </a:p>
          <a:p>
            <a:pPr algn="ctr"/>
            <a:r>
              <a:rPr lang="ru-RU" sz="1100" b="1" dirty="0" smtClean="0">
                <a:latin typeface="Franklin Gothic Book" panose="020B0503020102020204" pitchFamily="34" charset="0"/>
              </a:rPr>
              <a:t>до 2019г.</a:t>
            </a:r>
            <a:endParaRPr lang="ru-RU" sz="1100" b="1" dirty="0">
              <a:latin typeface="Franklin Gothic Book" panose="020B0503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3933" y="2151524"/>
            <a:ext cx="12562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Franklin Gothic Book" panose="020B0503020102020204" pitchFamily="34" charset="0"/>
              </a:rPr>
              <a:t>Разные</a:t>
            </a:r>
          </a:p>
          <a:p>
            <a:r>
              <a:rPr lang="ru-RU" sz="1000" b="1" dirty="0" smtClean="0">
                <a:latin typeface="Franklin Gothic Book" panose="020B0503020102020204" pitchFamily="34" charset="0"/>
              </a:rPr>
              <a:t>сроки проведения СПТ</a:t>
            </a:r>
            <a:endParaRPr lang="ru-RU" sz="1000" b="1" dirty="0">
              <a:latin typeface="Franklin Gothic Book" panose="020B05030201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5856" y="1481364"/>
            <a:ext cx="1084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Franklin Gothic Book" panose="020B0503020102020204" pitchFamily="34" charset="0"/>
              </a:rPr>
              <a:t>Избирательное учувствовали в СПТ</a:t>
            </a:r>
            <a:endParaRPr lang="ru-RU" sz="1000" b="1" dirty="0">
              <a:latin typeface="Franklin Gothic Book" panose="020B0503020102020204" pitchFamily="34" charset="0"/>
            </a:endParaRPr>
          </a:p>
        </p:txBody>
      </p:sp>
      <p:grpSp>
        <p:nvGrpSpPr>
          <p:cNvPr id="22" name="Группа 1"/>
          <p:cNvGrpSpPr/>
          <p:nvPr/>
        </p:nvGrpSpPr>
        <p:grpSpPr bwMode="auto">
          <a:xfrm>
            <a:off x="2585547" y="5063645"/>
            <a:ext cx="2168135" cy="1432500"/>
            <a:chOff x="259328" y="1949266"/>
            <a:chExt cx="3598564" cy="2410657"/>
          </a:xfrm>
        </p:grpSpPr>
        <p:sp>
          <p:nvSpPr>
            <p:cNvPr id="23" name="Полилиния 22"/>
            <p:cNvSpPr/>
            <p:nvPr/>
          </p:nvSpPr>
          <p:spPr>
            <a:xfrm>
              <a:off x="259328" y="1949266"/>
              <a:ext cx="3090606" cy="2297905"/>
            </a:xfrm>
            <a:custGeom>
              <a:avLst/>
              <a:gdLst/>
              <a:ahLst/>
              <a:cxnLst/>
              <a:rect l="l" t="t" r="r" b="b"/>
              <a:pathLst>
                <a:path w="9785444" h="6823881">
                  <a:moveTo>
                    <a:pt x="1187355" y="0"/>
                  </a:moveTo>
                  <a:lnTo>
                    <a:pt x="1801504" y="68239"/>
                  </a:lnTo>
                  <a:lnTo>
                    <a:pt x="1910686" y="177421"/>
                  </a:lnTo>
                  <a:lnTo>
                    <a:pt x="2156346" y="122830"/>
                  </a:lnTo>
                  <a:lnTo>
                    <a:pt x="2947916" y="177421"/>
                  </a:lnTo>
                  <a:lnTo>
                    <a:pt x="3289110" y="136478"/>
                  </a:lnTo>
                  <a:lnTo>
                    <a:pt x="3302758" y="259308"/>
                  </a:lnTo>
                  <a:lnTo>
                    <a:pt x="4408226" y="559558"/>
                  </a:lnTo>
                  <a:lnTo>
                    <a:pt x="4995080" y="1378424"/>
                  </a:lnTo>
                  <a:lnTo>
                    <a:pt x="5827594" y="1146412"/>
                  </a:lnTo>
                  <a:lnTo>
                    <a:pt x="6182435" y="1596788"/>
                  </a:lnTo>
                  <a:lnTo>
                    <a:pt x="6509982" y="1473958"/>
                  </a:lnTo>
                  <a:lnTo>
                    <a:pt x="6892119" y="1433015"/>
                  </a:lnTo>
                  <a:lnTo>
                    <a:pt x="7001301" y="1296537"/>
                  </a:lnTo>
                  <a:lnTo>
                    <a:pt x="7260609" y="1296537"/>
                  </a:lnTo>
                  <a:lnTo>
                    <a:pt x="7287904" y="1132764"/>
                  </a:lnTo>
                  <a:lnTo>
                    <a:pt x="7601803" y="1009934"/>
                  </a:lnTo>
                  <a:lnTo>
                    <a:pt x="7874758" y="1146412"/>
                  </a:lnTo>
                  <a:lnTo>
                    <a:pt x="7847462" y="1282890"/>
                  </a:lnTo>
                  <a:lnTo>
                    <a:pt x="7683689" y="1310185"/>
                  </a:lnTo>
                  <a:lnTo>
                    <a:pt x="7642746" y="1596788"/>
                  </a:lnTo>
                  <a:lnTo>
                    <a:pt x="7710985" y="1569493"/>
                  </a:lnTo>
                  <a:lnTo>
                    <a:pt x="7738280" y="1678675"/>
                  </a:lnTo>
                  <a:lnTo>
                    <a:pt x="7683689" y="1787857"/>
                  </a:lnTo>
                  <a:lnTo>
                    <a:pt x="7779223" y="1815152"/>
                  </a:lnTo>
                  <a:lnTo>
                    <a:pt x="7833815" y="1774209"/>
                  </a:lnTo>
                  <a:lnTo>
                    <a:pt x="7874758" y="1842448"/>
                  </a:lnTo>
                  <a:lnTo>
                    <a:pt x="7833815" y="1910687"/>
                  </a:lnTo>
                  <a:lnTo>
                    <a:pt x="7956644" y="2101755"/>
                  </a:lnTo>
                  <a:lnTo>
                    <a:pt x="7983940" y="2265528"/>
                  </a:lnTo>
                  <a:lnTo>
                    <a:pt x="7861110" y="2333767"/>
                  </a:lnTo>
                  <a:lnTo>
                    <a:pt x="7779223" y="2497540"/>
                  </a:lnTo>
                  <a:lnTo>
                    <a:pt x="7915701" y="2511188"/>
                  </a:lnTo>
                  <a:lnTo>
                    <a:pt x="7970292" y="2456597"/>
                  </a:lnTo>
                  <a:lnTo>
                    <a:pt x="8011235" y="2538484"/>
                  </a:lnTo>
                  <a:lnTo>
                    <a:pt x="8147713" y="2483893"/>
                  </a:lnTo>
                  <a:lnTo>
                    <a:pt x="8202304" y="2265528"/>
                  </a:lnTo>
                  <a:lnTo>
                    <a:pt x="8420668" y="1951630"/>
                  </a:lnTo>
                  <a:lnTo>
                    <a:pt x="8557146" y="1924334"/>
                  </a:lnTo>
                  <a:lnTo>
                    <a:pt x="8666328" y="1842448"/>
                  </a:lnTo>
                  <a:lnTo>
                    <a:pt x="8816453" y="1883391"/>
                  </a:lnTo>
                  <a:lnTo>
                    <a:pt x="9007522" y="1937982"/>
                  </a:lnTo>
                  <a:lnTo>
                    <a:pt x="8966579" y="2088108"/>
                  </a:lnTo>
                  <a:lnTo>
                    <a:pt x="9048465" y="2169994"/>
                  </a:lnTo>
                  <a:lnTo>
                    <a:pt x="9048465" y="2347415"/>
                  </a:lnTo>
                  <a:lnTo>
                    <a:pt x="9225886" y="2511188"/>
                  </a:lnTo>
                  <a:lnTo>
                    <a:pt x="9294125" y="2838734"/>
                  </a:lnTo>
                  <a:lnTo>
                    <a:pt x="9184943" y="2920621"/>
                  </a:lnTo>
                  <a:lnTo>
                    <a:pt x="9403307" y="2920621"/>
                  </a:lnTo>
                  <a:lnTo>
                    <a:pt x="9457898" y="3179928"/>
                  </a:lnTo>
                  <a:lnTo>
                    <a:pt x="9416955" y="3234519"/>
                  </a:lnTo>
                  <a:lnTo>
                    <a:pt x="9512489" y="3330054"/>
                  </a:lnTo>
                  <a:lnTo>
                    <a:pt x="9444250" y="3630305"/>
                  </a:lnTo>
                  <a:lnTo>
                    <a:pt x="9635319" y="3780430"/>
                  </a:lnTo>
                  <a:lnTo>
                    <a:pt x="9648967" y="4012442"/>
                  </a:lnTo>
                  <a:lnTo>
                    <a:pt x="9512489" y="4012442"/>
                  </a:lnTo>
                  <a:lnTo>
                    <a:pt x="9621671" y="4189863"/>
                  </a:lnTo>
                  <a:lnTo>
                    <a:pt x="9594376" y="4258102"/>
                  </a:lnTo>
                  <a:lnTo>
                    <a:pt x="9785444" y="4626591"/>
                  </a:lnTo>
                  <a:lnTo>
                    <a:pt x="9635319" y="4722125"/>
                  </a:lnTo>
                  <a:lnTo>
                    <a:pt x="9553432" y="4708478"/>
                  </a:lnTo>
                  <a:lnTo>
                    <a:pt x="9239534" y="4954137"/>
                  </a:lnTo>
                  <a:lnTo>
                    <a:pt x="9294125" y="5036024"/>
                  </a:lnTo>
                  <a:lnTo>
                    <a:pt x="9198591" y="5104263"/>
                  </a:lnTo>
                  <a:lnTo>
                    <a:pt x="9089409" y="5036024"/>
                  </a:lnTo>
                  <a:lnTo>
                    <a:pt x="8966579" y="5036024"/>
                  </a:lnTo>
                  <a:lnTo>
                    <a:pt x="8734567" y="5254388"/>
                  </a:lnTo>
                  <a:lnTo>
                    <a:pt x="8598089" y="5172502"/>
                  </a:lnTo>
                  <a:lnTo>
                    <a:pt x="8475259" y="5227093"/>
                  </a:lnTo>
                  <a:lnTo>
                    <a:pt x="8393373" y="5227093"/>
                  </a:lnTo>
                  <a:lnTo>
                    <a:pt x="8215952" y="5336275"/>
                  </a:lnTo>
                  <a:lnTo>
                    <a:pt x="8338782" y="5500048"/>
                  </a:lnTo>
                  <a:lnTo>
                    <a:pt x="8093122" y="5568287"/>
                  </a:lnTo>
                  <a:lnTo>
                    <a:pt x="8024883" y="5349922"/>
                  </a:lnTo>
                  <a:lnTo>
                    <a:pt x="7902053" y="5363570"/>
                  </a:lnTo>
                  <a:lnTo>
                    <a:pt x="7820167" y="5581934"/>
                  </a:lnTo>
                  <a:lnTo>
                    <a:pt x="7574507" y="5773003"/>
                  </a:lnTo>
                  <a:lnTo>
                    <a:pt x="7492620" y="5909481"/>
                  </a:lnTo>
                  <a:lnTo>
                    <a:pt x="7533564" y="5950424"/>
                  </a:lnTo>
                  <a:lnTo>
                    <a:pt x="7492620" y="6073254"/>
                  </a:lnTo>
                  <a:lnTo>
                    <a:pt x="7533564" y="6127845"/>
                  </a:lnTo>
                  <a:lnTo>
                    <a:pt x="7287904" y="6469039"/>
                  </a:lnTo>
                  <a:lnTo>
                    <a:pt x="7042244" y="6277970"/>
                  </a:lnTo>
                  <a:lnTo>
                    <a:pt x="6987653" y="6332561"/>
                  </a:lnTo>
                  <a:lnTo>
                    <a:pt x="6782937" y="6100549"/>
                  </a:lnTo>
                  <a:lnTo>
                    <a:pt x="6550925" y="6086902"/>
                  </a:lnTo>
                  <a:lnTo>
                    <a:pt x="6482686" y="5950424"/>
                  </a:lnTo>
                  <a:lnTo>
                    <a:pt x="6414447" y="5868537"/>
                  </a:lnTo>
                  <a:lnTo>
                    <a:pt x="6469038" y="5745708"/>
                  </a:lnTo>
                  <a:lnTo>
                    <a:pt x="6605516" y="5704764"/>
                  </a:lnTo>
                  <a:lnTo>
                    <a:pt x="6550925" y="5595582"/>
                  </a:lnTo>
                  <a:lnTo>
                    <a:pt x="6414447" y="5677469"/>
                  </a:lnTo>
                  <a:lnTo>
                    <a:pt x="6387152" y="5800299"/>
                  </a:lnTo>
                  <a:lnTo>
                    <a:pt x="6291617" y="5732060"/>
                  </a:lnTo>
                  <a:lnTo>
                    <a:pt x="6305265" y="5554639"/>
                  </a:lnTo>
                  <a:lnTo>
                    <a:pt x="6196083" y="5500048"/>
                  </a:lnTo>
                  <a:lnTo>
                    <a:pt x="6032310" y="5404514"/>
                  </a:lnTo>
                  <a:lnTo>
                    <a:pt x="5909480" y="5404514"/>
                  </a:lnTo>
                  <a:lnTo>
                    <a:pt x="5704764" y="5008728"/>
                  </a:lnTo>
                  <a:lnTo>
                    <a:pt x="5622877" y="5008728"/>
                  </a:lnTo>
                  <a:lnTo>
                    <a:pt x="5663820" y="5172502"/>
                  </a:lnTo>
                  <a:lnTo>
                    <a:pt x="5418161" y="5308979"/>
                  </a:lnTo>
                  <a:lnTo>
                    <a:pt x="5418161" y="5308979"/>
                  </a:lnTo>
                  <a:lnTo>
                    <a:pt x="5390865" y="5418161"/>
                  </a:lnTo>
                  <a:lnTo>
                    <a:pt x="5268035" y="5459105"/>
                  </a:lnTo>
                  <a:lnTo>
                    <a:pt x="5213444" y="5404514"/>
                  </a:lnTo>
                  <a:lnTo>
                    <a:pt x="5076967" y="5540991"/>
                  </a:lnTo>
                  <a:lnTo>
                    <a:pt x="4940489" y="5459105"/>
                  </a:lnTo>
                  <a:lnTo>
                    <a:pt x="4872250" y="5568287"/>
                  </a:lnTo>
                  <a:lnTo>
                    <a:pt x="4954137" y="5663821"/>
                  </a:lnTo>
                  <a:lnTo>
                    <a:pt x="4776716" y="5704764"/>
                  </a:lnTo>
                  <a:lnTo>
                    <a:pt x="4681182" y="5936776"/>
                  </a:lnTo>
                  <a:lnTo>
                    <a:pt x="4585647" y="5936776"/>
                  </a:lnTo>
                  <a:lnTo>
                    <a:pt x="4544704" y="5854890"/>
                  </a:lnTo>
                  <a:lnTo>
                    <a:pt x="4435522" y="5950424"/>
                  </a:lnTo>
                  <a:lnTo>
                    <a:pt x="4435522" y="6114197"/>
                  </a:lnTo>
                  <a:lnTo>
                    <a:pt x="4285397" y="6155140"/>
                  </a:lnTo>
                  <a:lnTo>
                    <a:pt x="4121623" y="6114197"/>
                  </a:lnTo>
                  <a:lnTo>
                    <a:pt x="3889612" y="6141493"/>
                  </a:lnTo>
                  <a:lnTo>
                    <a:pt x="3575713" y="6182436"/>
                  </a:lnTo>
                  <a:lnTo>
                    <a:pt x="3480179" y="6318914"/>
                  </a:lnTo>
                  <a:lnTo>
                    <a:pt x="3398292" y="6469039"/>
                  </a:lnTo>
                  <a:lnTo>
                    <a:pt x="3098041" y="6523630"/>
                  </a:lnTo>
                  <a:lnTo>
                    <a:pt x="2988859" y="6250675"/>
                  </a:lnTo>
                  <a:lnTo>
                    <a:pt x="2893325" y="6346209"/>
                  </a:lnTo>
                  <a:lnTo>
                    <a:pt x="2743200" y="6346209"/>
                  </a:lnTo>
                  <a:lnTo>
                    <a:pt x="2770495" y="6441743"/>
                  </a:lnTo>
                  <a:lnTo>
                    <a:pt x="2852382" y="6455391"/>
                  </a:lnTo>
                  <a:lnTo>
                    <a:pt x="2852382" y="6550925"/>
                  </a:lnTo>
                  <a:lnTo>
                    <a:pt x="2743200" y="6578221"/>
                  </a:lnTo>
                  <a:lnTo>
                    <a:pt x="2825086" y="6714699"/>
                  </a:lnTo>
                  <a:lnTo>
                    <a:pt x="2647665" y="6823881"/>
                  </a:lnTo>
                  <a:lnTo>
                    <a:pt x="1842447" y="6100549"/>
                  </a:lnTo>
                  <a:lnTo>
                    <a:pt x="1296537" y="5595582"/>
                  </a:lnTo>
                  <a:lnTo>
                    <a:pt x="1173707" y="5268036"/>
                  </a:lnTo>
                  <a:lnTo>
                    <a:pt x="1487606" y="5377218"/>
                  </a:lnTo>
                  <a:lnTo>
                    <a:pt x="1692322" y="5131558"/>
                  </a:lnTo>
                  <a:lnTo>
                    <a:pt x="1651379" y="5022376"/>
                  </a:lnTo>
                  <a:lnTo>
                    <a:pt x="1651379" y="5022376"/>
                  </a:lnTo>
                  <a:lnTo>
                    <a:pt x="1610435" y="4885899"/>
                  </a:lnTo>
                  <a:lnTo>
                    <a:pt x="1460310" y="5036024"/>
                  </a:lnTo>
                  <a:lnTo>
                    <a:pt x="1282889" y="5049672"/>
                  </a:lnTo>
                  <a:lnTo>
                    <a:pt x="1078173" y="4954137"/>
                  </a:lnTo>
                  <a:lnTo>
                    <a:pt x="1037229" y="5158854"/>
                  </a:lnTo>
                  <a:lnTo>
                    <a:pt x="491319" y="5377218"/>
                  </a:lnTo>
                  <a:lnTo>
                    <a:pt x="518615" y="4572000"/>
                  </a:lnTo>
                  <a:lnTo>
                    <a:pt x="641444" y="4585648"/>
                  </a:lnTo>
                  <a:lnTo>
                    <a:pt x="641444" y="4394579"/>
                  </a:lnTo>
                  <a:lnTo>
                    <a:pt x="504967" y="4353636"/>
                  </a:lnTo>
                  <a:lnTo>
                    <a:pt x="477671" y="4121624"/>
                  </a:lnTo>
                  <a:lnTo>
                    <a:pt x="368489" y="4094328"/>
                  </a:lnTo>
                  <a:lnTo>
                    <a:pt x="204716" y="3998794"/>
                  </a:lnTo>
                  <a:lnTo>
                    <a:pt x="272955" y="3821373"/>
                  </a:lnTo>
                  <a:lnTo>
                    <a:pt x="218364" y="3657600"/>
                  </a:lnTo>
                  <a:lnTo>
                    <a:pt x="177420" y="3521122"/>
                  </a:lnTo>
                  <a:lnTo>
                    <a:pt x="109182" y="3302758"/>
                  </a:lnTo>
                  <a:lnTo>
                    <a:pt x="0" y="3138985"/>
                  </a:lnTo>
                  <a:lnTo>
                    <a:pt x="95534" y="3002508"/>
                  </a:lnTo>
                  <a:lnTo>
                    <a:pt x="259307" y="2961564"/>
                  </a:lnTo>
                  <a:lnTo>
                    <a:pt x="136477" y="2866030"/>
                  </a:lnTo>
                  <a:lnTo>
                    <a:pt x="163773" y="2743200"/>
                  </a:lnTo>
                  <a:lnTo>
                    <a:pt x="68238" y="2538484"/>
                  </a:lnTo>
                  <a:lnTo>
                    <a:pt x="327546" y="2552131"/>
                  </a:lnTo>
                  <a:lnTo>
                    <a:pt x="204716" y="2388358"/>
                  </a:lnTo>
                  <a:lnTo>
                    <a:pt x="464023" y="2129051"/>
                  </a:lnTo>
                  <a:lnTo>
                    <a:pt x="600501" y="2047164"/>
                  </a:lnTo>
                  <a:lnTo>
                    <a:pt x="614149" y="1924334"/>
                  </a:lnTo>
                  <a:lnTo>
                    <a:pt x="859809" y="1924334"/>
                  </a:lnTo>
                  <a:lnTo>
                    <a:pt x="1037229" y="1815152"/>
                  </a:lnTo>
                  <a:lnTo>
                    <a:pt x="1255594" y="1856096"/>
                  </a:lnTo>
                  <a:lnTo>
                    <a:pt x="1173707" y="1665027"/>
                  </a:lnTo>
                  <a:lnTo>
                    <a:pt x="1050877" y="1637731"/>
                  </a:lnTo>
                  <a:lnTo>
                    <a:pt x="1064525" y="1337481"/>
                  </a:lnTo>
                  <a:lnTo>
                    <a:pt x="887104" y="1460311"/>
                  </a:lnTo>
                  <a:lnTo>
                    <a:pt x="818865" y="1269242"/>
                  </a:lnTo>
                  <a:lnTo>
                    <a:pt x="955343" y="1201003"/>
                  </a:lnTo>
                  <a:lnTo>
                    <a:pt x="1091820" y="1050878"/>
                  </a:lnTo>
                  <a:lnTo>
                    <a:pt x="1187355" y="1105469"/>
                  </a:lnTo>
                  <a:lnTo>
                    <a:pt x="1310185" y="887105"/>
                  </a:lnTo>
                  <a:lnTo>
                    <a:pt x="11873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04411" y="3014631"/>
              <a:ext cx="1967921" cy="1085948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3600" b="1" kern="10" spc="50" dirty="0">
                  <a:ln w="11430"/>
                  <a:solidFill>
                    <a:srgbClr val="002060"/>
                  </a:solidFill>
                  <a:latin typeface="Palatino Linotype"/>
                </a:rPr>
                <a:t>2015</a:t>
              </a:r>
            </a:p>
          </p:txBody>
        </p:sp>
        <p:sp>
          <p:nvSpPr>
            <p:cNvPr id="2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04411" y="4198779"/>
              <a:ext cx="2053481" cy="161144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3600" b="1" kern="10" spc="50" dirty="0">
                  <a:ln w="11430"/>
                  <a:solidFill>
                    <a:srgbClr val="002060"/>
                  </a:solidFill>
                  <a:latin typeface="Franklin Gothic Book" panose="020B0503020102020204" pitchFamily="34" charset="0"/>
                </a:rPr>
                <a:t>ТЕСТИРОВАНИЕ РЕАЛИЗУЕТСЯ 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563466" y="2297465"/>
              <a:ext cx="1413934" cy="1413934"/>
            </a:xfrm>
            <a:prstGeom prst="rect">
              <a:avLst/>
            </a:prstGeom>
          </p:spPr>
        </p:pic>
      </p:grp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9583" y="167414"/>
            <a:ext cx="483936" cy="700641"/>
          </a:xfrm>
          <a:prstGeom prst="rect">
            <a:avLst/>
          </a:prstGeom>
          <a:noFill/>
        </p:spPr>
      </p:pic>
      <p:cxnSp>
        <p:nvCxnSpPr>
          <p:cNvPr id="71" name="Соединительная линия уступом 70"/>
          <p:cNvCxnSpPr/>
          <p:nvPr/>
        </p:nvCxnSpPr>
        <p:spPr>
          <a:xfrm rot="5400000">
            <a:off x="3310436" y="503022"/>
            <a:ext cx="1224000" cy="1830744"/>
          </a:xfrm>
          <a:prstGeom prst="bentConnector3">
            <a:avLst>
              <a:gd name="adj1" fmla="val 29810"/>
            </a:avLst>
          </a:prstGeom>
          <a:ln w="28575">
            <a:solidFill>
              <a:srgbClr val="00206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14328" y="2007846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2023 г</a:t>
            </a:r>
            <a:endParaRPr lang="ru-RU" sz="4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6612" y="3064779"/>
            <a:ext cx="1353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Обновленная 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версия 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ЕМ СПТ</a:t>
            </a:r>
            <a:endParaRPr lang="ru-RU" sz="14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319287" y="2448006"/>
            <a:ext cx="272771" cy="1395"/>
          </a:xfrm>
          <a:prstGeom prst="line">
            <a:avLst/>
          </a:prstGeom>
          <a:ln w="28575">
            <a:solidFill>
              <a:srgbClr val="00206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387514" y="331780"/>
            <a:ext cx="1739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2019г</a:t>
            </a:r>
            <a:endParaRPr lang="ru-RU" sz="4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5" name="Соединительная линия уступом 94"/>
          <p:cNvCxnSpPr/>
          <p:nvPr/>
        </p:nvCxnSpPr>
        <p:spPr>
          <a:xfrm rot="5400000">
            <a:off x="4732469" y="2242570"/>
            <a:ext cx="1224000" cy="1830744"/>
          </a:xfrm>
          <a:prstGeom prst="bentConnector3">
            <a:avLst>
              <a:gd name="adj1" fmla="val 29810"/>
            </a:avLst>
          </a:prstGeom>
          <a:ln w="28575">
            <a:solidFill>
              <a:srgbClr val="00206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 b="16604"/>
          <a:stretch/>
        </p:blipFill>
        <p:spPr>
          <a:xfrm>
            <a:off x="4485429" y="3373844"/>
            <a:ext cx="650080" cy="454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78" y="2950924"/>
            <a:ext cx="533242" cy="449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26" y="1247814"/>
            <a:ext cx="509351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37" y="1215835"/>
            <a:ext cx="360000" cy="3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45" y="1215835"/>
            <a:ext cx="328711" cy="3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07064" y="1476454"/>
            <a:ext cx="2426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Разработана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единая </a:t>
            </a:r>
            <a:r>
              <a:rPr lang="ru-RU" sz="14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методика </a:t>
            </a:r>
            <a:endParaRPr lang="ru-RU" sz="1400" b="1" dirty="0" smtClean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социально-психологического </a:t>
            </a:r>
            <a:r>
              <a:rPr lang="ru-RU" sz="14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тестирования 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7373893" y="1685424"/>
            <a:ext cx="4311746" cy="940578"/>
            <a:chOff x="273218" y="270333"/>
            <a:chExt cx="4311746" cy="940578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273218" y="270333"/>
              <a:ext cx="697325" cy="940578"/>
              <a:chOff x="273218" y="270333"/>
              <a:chExt cx="697325" cy="940578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270333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427" y="516398"/>
                <a:ext cx="383267" cy="444368"/>
              </a:xfrm>
              <a:prstGeom prst="rect">
                <a:avLst/>
              </a:prstGeom>
            </p:spPr>
          </p:pic>
        </p:grpSp>
        <p:sp>
          <p:nvSpPr>
            <p:cNvPr id="59" name="Прямоугольник 58"/>
            <p:cNvSpPr/>
            <p:nvPr/>
          </p:nvSpPr>
          <p:spPr>
            <a:xfrm>
              <a:off x="1020878" y="307695"/>
              <a:ext cx="356408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8"/>
                </a:rPr>
                <a:t>Приказ Министерства просвещения Российской Федерации от 20 февраля 2020 года № 59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    </a:r>
              <a:endParaRPr lang="ru-RU" sz="100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373893" y="3658942"/>
            <a:ext cx="4634210" cy="940578"/>
            <a:chOff x="273218" y="2243851"/>
            <a:chExt cx="4634210" cy="940578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273218" y="2243851"/>
              <a:ext cx="697325" cy="940578"/>
              <a:chOff x="273218" y="2243851"/>
              <a:chExt cx="697325" cy="940578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2243851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401" y="2519128"/>
                <a:ext cx="383267" cy="444368"/>
              </a:xfrm>
              <a:prstGeom prst="rect">
                <a:avLst/>
              </a:prstGeom>
            </p:spPr>
          </p:pic>
        </p:grpSp>
        <p:sp>
          <p:nvSpPr>
            <p:cNvPr id="64" name="Прямоугольник 63"/>
            <p:cNvSpPr/>
            <p:nvPr/>
          </p:nvSpPr>
          <p:spPr>
            <a:xfrm>
              <a:off x="1054762" y="2462455"/>
              <a:ext cx="38526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Письмо  Министерства просвещения РФ</a:t>
              </a:r>
            </a:p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от 29.08.2023  «О направлении информации по СПТ»</a:t>
              </a:r>
              <a:endParaRPr lang="ru-RU" sz="1000" dirty="0">
                <a:solidFill>
                  <a:srgbClr val="00206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373893" y="2672183"/>
            <a:ext cx="4389217" cy="940578"/>
            <a:chOff x="273218" y="1257092"/>
            <a:chExt cx="4389217" cy="940578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273218" y="1257092"/>
              <a:ext cx="697325" cy="940578"/>
              <a:chOff x="273218" y="1257092"/>
              <a:chExt cx="697325" cy="940578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1257092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94" y="1560166"/>
                <a:ext cx="432000" cy="432000"/>
              </a:xfrm>
              <a:prstGeom prst="rect">
                <a:avLst/>
              </a:prstGeom>
            </p:spPr>
          </p:pic>
        </p:grpSp>
        <p:sp>
          <p:nvSpPr>
            <p:cNvPr id="73" name="Прямоугольник 72"/>
            <p:cNvSpPr/>
            <p:nvPr/>
          </p:nvSpPr>
          <p:spPr>
            <a:xfrm>
              <a:off x="1020879" y="1422223"/>
              <a:ext cx="36415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Приказ Министерства науки и высшего образования РФ</a:t>
              </a:r>
            </a:p>
            <a:p>
              <a:r>
                <a:rPr lang="ru-RU" sz="1000" dirty="0" smtClean="0">
                  <a:solidFill>
                    <a:srgbClr val="00206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</a:rPr>
                <a:t>от 20.02.2020 № 239 «Об утверждении порядка проведения социально-психологического тестирования обучающихся в образовательных организациях высшего образования </a:t>
              </a:r>
              <a:endParaRPr lang="ru-RU" sz="1000" dirty="0">
                <a:solidFill>
                  <a:srgbClr val="002060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8155749" y="321988"/>
            <a:ext cx="35640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000" dirty="0">
              <a:solidFill>
                <a:srgbClr val="00206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83" y="768219"/>
            <a:ext cx="438575" cy="51971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43" y="243016"/>
            <a:ext cx="1152884" cy="1229625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8332519" y="593232"/>
            <a:ext cx="33187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Franklin Gothic Book" panose="020B0503020102020204" pitchFamily="34" charset="0"/>
              </a:rPr>
              <a:t>Федеральный закон </a:t>
            </a:r>
            <a:r>
              <a:rPr lang="ru-RU" sz="900" b="1" dirty="0">
                <a:latin typeface="Franklin Gothic Book" panose="020B0503020102020204" pitchFamily="34" charset="0"/>
              </a:rPr>
              <a:t>«О наркотических средствах </a:t>
            </a:r>
            <a:endParaRPr lang="ru-RU" sz="900" dirty="0">
              <a:latin typeface="Franklin Gothic Book" panose="020B0503020102020204" pitchFamily="34" charset="0"/>
            </a:endParaRPr>
          </a:p>
          <a:p>
            <a:r>
              <a:rPr lang="ru-RU" sz="900" b="1" dirty="0">
                <a:latin typeface="Franklin Gothic Book" panose="020B0503020102020204" pitchFamily="34" charset="0"/>
              </a:rPr>
              <a:t>и психотропных веществах</a:t>
            </a:r>
            <a:r>
              <a:rPr lang="ru-RU" sz="900" b="1" dirty="0" smtClean="0">
                <a:latin typeface="Franklin Gothic Book" panose="020B0503020102020204" pitchFamily="34" charset="0"/>
              </a:rPr>
              <a:t>» </a:t>
            </a:r>
            <a:r>
              <a:rPr lang="ru-RU" sz="900" dirty="0" smtClean="0">
                <a:latin typeface="Franklin Gothic Book" panose="020B0503020102020204" pitchFamily="34" charset="0"/>
              </a:rPr>
              <a:t>от 08.01.1998г. № 3-ФЗ</a:t>
            </a:r>
          </a:p>
          <a:p>
            <a:r>
              <a:rPr lang="ru-RU" sz="900" dirty="0" smtClean="0">
                <a:latin typeface="Franklin Gothic Book" panose="020B0503020102020204" pitchFamily="34" charset="0"/>
              </a:rPr>
              <a:t>(</a:t>
            </a:r>
            <a:r>
              <a:rPr lang="ru-RU" sz="900" dirty="0">
                <a:latin typeface="Franklin Gothic Book" panose="020B0503020102020204" pitchFamily="34" charset="0"/>
              </a:rPr>
              <a:t>ред. от </a:t>
            </a:r>
            <a:r>
              <a:rPr lang="ru-RU" sz="900" dirty="0" smtClean="0">
                <a:latin typeface="Franklin Gothic Book" panose="020B0503020102020204" pitchFamily="34" charset="0"/>
              </a:rPr>
              <a:t>08.12.2020)</a:t>
            </a:r>
            <a:endParaRPr lang="ru-RU" sz="900" dirty="0">
              <a:latin typeface="Franklin Gothic Book" panose="020B05030201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332519" y="1031867"/>
            <a:ext cx="324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Franklin Gothic Book" panose="020B0503020102020204" pitchFamily="34" charset="0"/>
              </a:rPr>
              <a:t>Федеральный закон </a:t>
            </a:r>
            <a:r>
              <a:rPr lang="ru-RU" sz="1000" b="1" dirty="0">
                <a:latin typeface="Franklin Gothic Book" panose="020B0503020102020204" pitchFamily="34" charset="0"/>
              </a:rPr>
              <a:t>«Об основах системы профилактики безнадзорности и правонарушений несовершеннолетних</a:t>
            </a:r>
            <a:r>
              <a:rPr lang="ru-RU" sz="1000" b="1" dirty="0" smtClean="0">
                <a:latin typeface="Franklin Gothic Book" panose="020B0503020102020204" pitchFamily="34" charset="0"/>
              </a:rPr>
              <a:t>» </a:t>
            </a:r>
            <a:r>
              <a:rPr lang="ru-RU" sz="1000" dirty="0" smtClean="0">
                <a:latin typeface="Franklin Gothic Book" panose="020B0503020102020204" pitchFamily="34" charset="0"/>
              </a:rPr>
              <a:t>от 24.06.1999г. № 120-ФЗ</a:t>
            </a:r>
            <a:endParaRPr lang="ru-RU" sz="1000" dirty="0">
              <a:latin typeface="Franklin Gothic Book" panose="020B05030201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342050" y="207828"/>
            <a:ext cx="3297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Федеральный закон </a:t>
            </a:r>
            <a:r>
              <a:rPr lang="ru-RU" sz="1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«Об образовании в Российской Федерации» </a:t>
            </a:r>
            <a:r>
              <a:rPr lang="ru-RU" sz="1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от </a:t>
            </a:r>
            <a:r>
              <a:rPr lang="ru-RU" sz="1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29.12.2012 № </a:t>
            </a:r>
            <a:r>
              <a:rPr lang="ru-RU" sz="1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273-ФЗ</a:t>
            </a:r>
            <a:endParaRPr lang="ru-RU" sz="1000" dirty="0">
              <a:latin typeface="Franklin Gothic Book" panose="020B0503020102020204" pitchFamily="34" charset="0"/>
            </a:endParaRPr>
          </a:p>
        </p:txBody>
      </p:sp>
      <p:grpSp>
        <p:nvGrpSpPr>
          <p:cNvPr id="82" name="Группа 81"/>
          <p:cNvGrpSpPr>
            <a:grpSpLocks/>
          </p:cNvGrpSpPr>
          <p:nvPr/>
        </p:nvGrpSpPr>
        <p:grpSpPr bwMode="auto">
          <a:xfrm>
            <a:off x="7377452" y="4622526"/>
            <a:ext cx="3347620" cy="941260"/>
            <a:chOff x="293110" y="3273121"/>
            <a:chExt cx="3348278" cy="940578"/>
          </a:xfrm>
        </p:grpSpPr>
        <p:grpSp>
          <p:nvGrpSpPr>
            <p:cNvPr id="83" name="Группа 82"/>
            <p:cNvGrpSpPr>
              <a:grpSpLocks/>
            </p:cNvGrpSpPr>
            <p:nvPr/>
          </p:nvGrpSpPr>
          <p:grpSpPr bwMode="auto">
            <a:xfrm>
              <a:off x="293110" y="3273121"/>
              <a:ext cx="697325" cy="940578"/>
              <a:chOff x="270180" y="3230610"/>
              <a:chExt cx="697325" cy="940578"/>
            </a:xfrm>
          </p:grpSpPr>
          <p:pic>
            <p:nvPicPr>
              <p:cNvPr id="85" name="Рисунок 84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0180" y="3230610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554" y="3533325"/>
                <a:ext cx="364982" cy="444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4" name="Прямоугольник 83"/>
            <p:cNvSpPr/>
            <p:nvPr/>
          </p:nvSpPr>
          <p:spPr>
            <a:xfrm>
              <a:off x="1037357" y="3355098"/>
              <a:ext cx="2604031" cy="6080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  <a:defRPr/>
              </a:pP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Приказ министерства образования Новосибирской области </a:t>
              </a:r>
              <a:endParaRPr lang="ru-RU" sz="1000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defRPr/>
              </a:pPr>
              <a:r>
                <a:rPr lang="ru-RU" sz="1000" dirty="0" smtClean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 13.09.2023г. № 2004</a:t>
              </a:r>
              <a:endParaRPr lang="ru-RU" sz="10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Группа 86"/>
          <p:cNvGrpSpPr>
            <a:grpSpLocks/>
          </p:cNvGrpSpPr>
          <p:nvPr/>
        </p:nvGrpSpPr>
        <p:grpSpPr bwMode="auto">
          <a:xfrm>
            <a:off x="7377452" y="5620984"/>
            <a:ext cx="4246589" cy="941387"/>
            <a:chOff x="293109" y="4271713"/>
            <a:chExt cx="4247387" cy="940578"/>
          </a:xfrm>
        </p:grpSpPr>
        <p:grpSp>
          <p:nvGrpSpPr>
            <p:cNvPr id="88" name="Группа 87"/>
            <p:cNvGrpSpPr>
              <a:grpSpLocks/>
            </p:cNvGrpSpPr>
            <p:nvPr/>
          </p:nvGrpSpPr>
          <p:grpSpPr bwMode="auto">
            <a:xfrm>
              <a:off x="293109" y="4271713"/>
              <a:ext cx="697325" cy="940578"/>
              <a:chOff x="273218" y="4263376"/>
              <a:chExt cx="697325" cy="940578"/>
            </a:xfrm>
          </p:grpSpPr>
          <p:pic>
            <p:nvPicPr>
              <p:cNvPr id="90" name="Рисунок 89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6" t="5575" r="16706" b="4607"/>
              <a:stretch/>
            </p:blipFill>
            <p:spPr>
              <a:xfrm>
                <a:off x="273218" y="4263376"/>
                <a:ext cx="697325" cy="940578"/>
              </a:xfrm>
              <a:prstGeom prst="rect">
                <a:avLst/>
              </a:prstGeom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510" y="4511481"/>
                <a:ext cx="364982" cy="444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" name="Прямоугольник 88"/>
            <p:cNvSpPr/>
            <p:nvPr/>
          </p:nvSpPr>
          <p:spPr>
            <a:xfrm>
              <a:off x="987005" y="4430644"/>
              <a:ext cx="3553491" cy="622712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ru-RU" altLang="ru-RU" sz="1000" dirty="0">
                  <a:solidFill>
                    <a:srgbClr val="203864"/>
                  </a:solidFill>
                  <a:latin typeface="Franklin Gothic Book" panose="020B0503020102020204" pitchFamily="34" charset="0"/>
                  <a:cs typeface="Times New Roman" panose="02020603050405020304" pitchFamily="18" charset="0"/>
                </a:rPr>
                <a:t>Информационное письмо </a:t>
              </a:r>
              <a:r>
                <a:rPr lang="ru-RU" altLang="ru-RU" sz="1000" dirty="0" smtClean="0">
                  <a:solidFill>
                    <a:srgbClr val="203864"/>
                  </a:solidFill>
                  <a:latin typeface="Franklin Gothic Book" panose="020B05030201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15000"/>
                </a:lnSpc>
              </a:pPr>
              <a:r>
                <a:rPr lang="ru-RU" altLang="ru-RU" sz="1000" dirty="0" smtClean="0">
                  <a:solidFill>
                    <a:srgbClr val="203864"/>
                  </a:solidFill>
                  <a:latin typeface="Franklin Gothic Book" panose="020B0503020102020204" pitchFamily="34" charset="0"/>
                  <a:cs typeface="Times New Roman" panose="02020603050405020304" pitchFamily="18" charset="0"/>
                </a:rPr>
                <a:t>от 08.09.2023 № 10269-03-10/25 </a:t>
              </a:r>
            </a:p>
            <a:p>
              <a:pPr>
                <a:lnSpc>
                  <a:spcPct val="115000"/>
                </a:lnSpc>
              </a:pPr>
              <a:r>
                <a:rPr lang="ru-RU" altLang="ru-RU" sz="1000" dirty="0" smtClean="0">
                  <a:solidFill>
                    <a:srgbClr val="203864"/>
                  </a:solidFill>
                  <a:latin typeface="Franklin Gothic Book" panose="020B0503020102020204" pitchFamily="34" charset="0"/>
                  <a:cs typeface="Times New Roman" panose="02020603050405020304" pitchFamily="18" charset="0"/>
                </a:rPr>
                <a:t>«О проведении СПТ в 2023-2024 учебном году»</a:t>
              </a:r>
              <a:endParaRPr lang="ru-RU" altLang="ru-RU" sz="1000" dirty="0">
                <a:solidFill>
                  <a:srgbClr val="203864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9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1" y="5522343"/>
            <a:ext cx="954018" cy="636547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620075" y="531878"/>
            <a:ext cx="8202087" cy="5193825"/>
            <a:chOff x="1894348" y="782418"/>
            <a:chExt cx="8128000" cy="5080000"/>
          </a:xfrm>
        </p:grpSpPr>
        <p:sp>
          <p:nvSpPr>
            <p:cNvPr id="72" name="Shape 71"/>
            <p:cNvSpPr/>
            <p:nvPr/>
          </p:nvSpPr>
          <p:spPr>
            <a:xfrm>
              <a:off x="1894348" y="782418"/>
              <a:ext cx="8128000" cy="5079999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Овал 72"/>
            <p:cNvSpPr/>
            <p:nvPr/>
          </p:nvSpPr>
          <p:spPr>
            <a:xfrm>
              <a:off x="2694955" y="4559906"/>
              <a:ext cx="186944" cy="1869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Полилиния 73"/>
            <p:cNvSpPr/>
            <p:nvPr/>
          </p:nvSpPr>
          <p:spPr>
            <a:xfrm>
              <a:off x="2788427" y="4653378"/>
              <a:ext cx="1064768" cy="1209040"/>
            </a:xfrm>
            <a:custGeom>
              <a:avLst/>
              <a:gdLst>
                <a:gd name="connsiteX0" fmla="*/ 0 w 1064768"/>
                <a:gd name="connsiteY0" fmla="*/ 0 h 1209040"/>
                <a:gd name="connsiteX1" fmla="*/ 1064768 w 1064768"/>
                <a:gd name="connsiteY1" fmla="*/ 0 h 1209040"/>
                <a:gd name="connsiteX2" fmla="*/ 1064768 w 1064768"/>
                <a:gd name="connsiteY2" fmla="*/ 1209040 h 1209040"/>
                <a:gd name="connsiteX3" fmla="*/ 0 w 1064768"/>
                <a:gd name="connsiteY3" fmla="*/ 1209040 h 1209040"/>
                <a:gd name="connsiteX4" fmla="*/ 0 w 1064768"/>
                <a:gd name="connsiteY4" fmla="*/ 0 h 12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768" h="1209040">
                  <a:moveTo>
                    <a:pt x="0" y="0"/>
                  </a:moveTo>
                  <a:lnTo>
                    <a:pt x="1064768" y="0"/>
                  </a:lnTo>
                  <a:lnTo>
                    <a:pt x="1064768" y="1209040"/>
                  </a:lnTo>
                  <a:lnTo>
                    <a:pt x="0" y="1209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58" tIns="0" rIns="0" bIns="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3706891" y="3587594"/>
              <a:ext cx="292608" cy="2926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олилиния 75"/>
            <p:cNvSpPr/>
            <p:nvPr/>
          </p:nvSpPr>
          <p:spPr>
            <a:xfrm>
              <a:off x="3853195" y="3733898"/>
              <a:ext cx="1349248" cy="2128519"/>
            </a:xfrm>
            <a:custGeom>
              <a:avLst/>
              <a:gdLst>
                <a:gd name="connsiteX0" fmla="*/ 0 w 1349248"/>
                <a:gd name="connsiteY0" fmla="*/ 0 h 2128519"/>
                <a:gd name="connsiteX1" fmla="*/ 1349248 w 1349248"/>
                <a:gd name="connsiteY1" fmla="*/ 0 h 2128519"/>
                <a:gd name="connsiteX2" fmla="*/ 1349248 w 1349248"/>
                <a:gd name="connsiteY2" fmla="*/ 2128519 h 2128519"/>
                <a:gd name="connsiteX3" fmla="*/ 0 w 1349248"/>
                <a:gd name="connsiteY3" fmla="*/ 2128519 h 2128519"/>
                <a:gd name="connsiteX4" fmla="*/ 0 w 1349248"/>
                <a:gd name="connsiteY4" fmla="*/ 0 h 212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248" h="2128519">
                  <a:moveTo>
                    <a:pt x="0" y="0"/>
                  </a:moveTo>
                  <a:lnTo>
                    <a:pt x="1349248" y="0"/>
                  </a:lnTo>
                  <a:lnTo>
                    <a:pt x="1349248" y="2128519"/>
                  </a:lnTo>
                  <a:lnTo>
                    <a:pt x="0" y="2128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047" tIns="0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007371" y="2812386"/>
              <a:ext cx="390144" cy="3901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Полилиния 77"/>
            <p:cNvSpPr/>
            <p:nvPr/>
          </p:nvSpPr>
          <p:spPr>
            <a:xfrm>
              <a:off x="5202443" y="3007458"/>
              <a:ext cx="1568704" cy="2854960"/>
            </a:xfrm>
            <a:custGeom>
              <a:avLst/>
              <a:gdLst>
                <a:gd name="connsiteX0" fmla="*/ 0 w 1568704"/>
                <a:gd name="connsiteY0" fmla="*/ 0 h 2854960"/>
                <a:gd name="connsiteX1" fmla="*/ 1568704 w 1568704"/>
                <a:gd name="connsiteY1" fmla="*/ 0 h 2854960"/>
                <a:gd name="connsiteX2" fmla="*/ 1568704 w 1568704"/>
                <a:gd name="connsiteY2" fmla="*/ 2854960 h 2854960"/>
                <a:gd name="connsiteX3" fmla="*/ 0 w 1568704"/>
                <a:gd name="connsiteY3" fmla="*/ 2854960 h 2854960"/>
                <a:gd name="connsiteX4" fmla="*/ 0 w 1568704"/>
                <a:gd name="connsiteY4" fmla="*/ 0 h 28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704" h="2854960">
                  <a:moveTo>
                    <a:pt x="0" y="0"/>
                  </a:moveTo>
                  <a:lnTo>
                    <a:pt x="1568704" y="0"/>
                  </a:lnTo>
                  <a:lnTo>
                    <a:pt x="1568704" y="2854960"/>
                  </a:lnTo>
                  <a:lnTo>
                    <a:pt x="0" y="28549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519180" y="2206850"/>
              <a:ext cx="503936" cy="5039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Полилиния 79"/>
            <p:cNvSpPr/>
            <p:nvPr/>
          </p:nvSpPr>
          <p:spPr>
            <a:xfrm>
              <a:off x="6771148" y="2458818"/>
              <a:ext cx="1625600" cy="3403600"/>
            </a:xfrm>
            <a:custGeom>
              <a:avLst/>
              <a:gdLst>
                <a:gd name="connsiteX0" fmla="*/ 0 w 1625600"/>
                <a:gd name="connsiteY0" fmla="*/ 0 h 3403600"/>
                <a:gd name="connsiteX1" fmla="*/ 1625600 w 1625600"/>
                <a:gd name="connsiteY1" fmla="*/ 0 h 3403600"/>
                <a:gd name="connsiteX2" fmla="*/ 1625600 w 1625600"/>
                <a:gd name="connsiteY2" fmla="*/ 3403600 h 3403600"/>
                <a:gd name="connsiteX3" fmla="*/ 0 w 1625600"/>
                <a:gd name="connsiteY3" fmla="*/ 3403600 h 3403600"/>
                <a:gd name="connsiteX4" fmla="*/ 0 w 1625600"/>
                <a:gd name="connsiteY4" fmla="*/ 0 h 34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3403600">
                  <a:moveTo>
                    <a:pt x="0" y="0"/>
                  </a:moveTo>
                  <a:lnTo>
                    <a:pt x="1625600" y="0"/>
                  </a:lnTo>
                  <a:lnTo>
                    <a:pt x="1625600" y="3403600"/>
                  </a:lnTo>
                  <a:lnTo>
                    <a:pt x="0" y="340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7025" tIns="0" rIns="0" bIns="0" numCol="1" spcCol="1270" anchor="t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8075691" y="1802482"/>
              <a:ext cx="642112" cy="6421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Полилиния 81"/>
            <p:cNvSpPr/>
            <p:nvPr/>
          </p:nvSpPr>
          <p:spPr>
            <a:xfrm>
              <a:off x="8396747" y="2123538"/>
              <a:ext cx="1625600" cy="3738880"/>
            </a:xfrm>
            <a:custGeom>
              <a:avLst/>
              <a:gdLst>
                <a:gd name="connsiteX0" fmla="*/ 0 w 1625600"/>
                <a:gd name="connsiteY0" fmla="*/ 0 h 3738880"/>
                <a:gd name="connsiteX1" fmla="*/ 1625600 w 1625600"/>
                <a:gd name="connsiteY1" fmla="*/ 0 h 3738880"/>
                <a:gd name="connsiteX2" fmla="*/ 1625600 w 1625600"/>
                <a:gd name="connsiteY2" fmla="*/ 3738880 h 3738880"/>
                <a:gd name="connsiteX3" fmla="*/ 0 w 1625600"/>
                <a:gd name="connsiteY3" fmla="*/ 3738880 h 3738880"/>
                <a:gd name="connsiteX4" fmla="*/ 0 w 1625600"/>
                <a:gd name="connsiteY4" fmla="*/ 0 h 373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3738880">
                  <a:moveTo>
                    <a:pt x="0" y="0"/>
                  </a:moveTo>
                  <a:lnTo>
                    <a:pt x="1625600" y="0"/>
                  </a:lnTo>
                  <a:lnTo>
                    <a:pt x="1625600" y="3738880"/>
                  </a:lnTo>
                  <a:lnTo>
                    <a:pt x="0" y="3738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0242" tIns="0" rIns="0" bIns="0" numCol="1" spcCol="1270" anchor="t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39" name="TextBox 391"/>
          <p:cNvSpPr txBox="1">
            <a:spLocks noChangeArrowheads="1"/>
          </p:cNvSpPr>
          <p:nvPr/>
        </p:nvSpPr>
        <p:spPr bwMode="auto">
          <a:xfrm>
            <a:off x="3581634" y="1639798"/>
            <a:ext cx="194729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144 797</a:t>
            </a:r>
            <a:endParaRPr lang="ru-RU" altLang="ru-RU" sz="36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TextBox 391"/>
          <p:cNvSpPr txBox="1">
            <a:spLocks noChangeArrowheads="1"/>
          </p:cNvSpPr>
          <p:nvPr/>
        </p:nvSpPr>
        <p:spPr bwMode="auto">
          <a:xfrm>
            <a:off x="2140132" y="2266349"/>
            <a:ext cx="1895388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130 990</a:t>
            </a:r>
            <a:endParaRPr lang="ru-RU" altLang="ru-RU" sz="34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7" name="TextBox 391"/>
          <p:cNvSpPr txBox="1">
            <a:spLocks noChangeArrowheads="1"/>
          </p:cNvSpPr>
          <p:nvPr/>
        </p:nvSpPr>
        <p:spPr bwMode="auto">
          <a:xfrm>
            <a:off x="956360" y="3089418"/>
            <a:ext cx="171131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108 744</a:t>
            </a:r>
            <a:endParaRPr lang="ru-RU" altLang="ru-RU" sz="32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" name="TextBox 391"/>
          <p:cNvSpPr txBox="1">
            <a:spLocks noChangeArrowheads="1"/>
          </p:cNvSpPr>
          <p:nvPr/>
        </p:nvSpPr>
        <p:spPr bwMode="auto">
          <a:xfrm>
            <a:off x="158393" y="4060599"/>
            <a:ext cx="153036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85 663</a:t>
            </a:r>
            <a:endParaRPr lang="ru-RU" altLang="ru-RU" sz="30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3" name="TextBox 392"/>
          <p:cNvSpPr txBox="1">
            <a:spLocks noChangeArrowheads="1"/>
          </p:cNvSpPr>
          <p:nvPr/>
        </p:nvSpPr>
        <p:spPr bwMode="auto">
          <a:xfrm>
            <a:off x="1436472" y="4456643"/>
            <a:ext cx="842116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2019г.</a:t>
            </a:r>
            <a:endParaRPr lang="ru-RU" altLang="ru-RU" sz="1000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3" name="TextBox 392"/>
          <p:cNvSpPr txBox="1">
            <a:spLocks noChangeArrowheads="1"/>
          </p:cNvSpPr>
          <p:nvPr/>
        </p:nvSpPr>
        <p:spPr bwMode="auto">
          <a:xfrm>
            <a:off x="2551568" y="3517949"/>
            <a:ext cx="84211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2020г.</a:t>
            </a:r>
            <a:endParaRPr lang="ru-RU" altLang="ru-RU" sz="1200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4" name="TextBox 392"/>
          <p:cNvSpPr txBox="1">
            <a:spLocks noChangeArrowheads="1"/>
          </p:cNvSpPr>
          <p:nvPr/>
        </p:nvSpPr>
        <p:spPr bwMode="auto">
          <a:xfrm>
            <a:off x="4013612" y="2876649"/>
            <a:ext cx="84211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2021г.</a:t>
            </a:r>
            <a:endParaRPr lang="ru-RU" altLang="ru-RU" sz="1400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392"/>
          <p:cNvSpPr txBox="1">
            <a:spLocks noChangeArrowheads="1"/>
          </p:cNvSpPr>
          <p:nvPr/>
        </p:nvSpPr>
        <p:spPr bwMode="auto">
          <a:xfrm>
            <a:off x="5604523" y="2362107"/>
            <a:ext cx="84211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2022г.</a:t>
            </a:r>
            <a:endParaRPr lang="ru-RU" altLang="ru-RU" sz="1600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6" name="TextBox 392"/>
          <p:cNvSpPr txBox="1">
            <a:spLocks noChangeArrowheads="1"/>
          </p:cNvSpPr>
          <p:nvPr/>
        </p:nvSpPr>
        <p:spPr bwMode="auto">
          <a:xfrm>
            <a:off x="7234358" y="2107005"/>
            <a:ext cx="84211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1F4C9D"/>
                </a:solidFill>
                <a:latin typeface="Franklin Gothic Book" panose="020B0503020102020204" pitchFamily="34" charset="0"/>
              </a:rPr>
              <a:t>2023г.</a:t>
            </a:r>
            <a:endParaRPr lang="ru-RU" altLang="ru-RU" sz="1800" dirty="0">
              <a:solidFill>
                <a:srgbClr val="1F4C9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7" name="TextBox 391"/>
          <p:cNvSpPr txBox="1">
            <a:spLocks noChangeArrowheads="1"/>
          </p:cNvSpPr>
          <p:nvPr/>
        </p:nvSpPr>
        <p:spPr bwMode="auto">
          <a:xfrm>
            <a:off x="4855970" y="1004800"/>
            <a:ext cx="23392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160 265</a:t>
            </a:r>
            <a:endParaRPr lang="ru-RU" altLang="ru-RU" sz="4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93" name="Группа 92"/>
          <p:cNvGrpSpPr/>
          <p:nvPr/>
        </p:nvGrpSpPr>
        <p:grpSpPr>
          <a:xfrm flipV="1">
            <a:off x="7173142" y="3162957"/>
            <a:ext cx="355105" cy="1908000"/>
            <a:chOff x="7392937" y="-832714"/>
            <a:chExt cx="355105" cy="1908000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 flipV="1">
              <a:off x="7392937" y="299896"/>
              <a:ext cx="198535" cy="54233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V="1">
              <a:off x="7579439" y="301510"/>
              <a:ext cx="144000" cy="137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7727303" y="-832714"/>
              <a:ext cx="20739" cy="190800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Прямоугольник 96"/>
          <p:cNvSpPr/>
          <p:nvPr/>
        </p:nvSpPr>
        <p:spPr>
          <a:xfrm>
            <a:off x="7622544" y="3183566"/>
            <a:ext cx="3798593" cy="1828702"/>
          </a:xfrm>
          <a:prstGeom prst="rect">
            <a:avLst/>
          </a:prstGeom>
          <a:solidFill>
            <a:schemeClr val="accent5">
              <a:lumMod val="20000"/>
              <a:lumOff val="8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7164642" y="1951739"/>
            <a:ext cx="0" cy="144476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614296" y="380734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8 893</a:t>
            </a:r>
            <a:endParaRPr lang="ru-RU" sz="24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7605989" y="4317358"/>
            <a:ext cx="1249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92,20% </a:t>
            </a:r>
            <a:endParaRPr lang="ru-RU" sz="16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567006" y="4118146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ОБУЧАЮЩИХСЯ</a:t>
            </a:r>
            <a:endParaRPr lang="ru-RU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485336" y="3891073"/>
            <a:ext cx="1977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ВОШЛИ В ГРУППУ ВЫСОЧАЙШЕГО РИСКА</a:t>
            </a:r>
            <a:endParaRPr lang="ru-RU" sz="12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605989" y="4600213"/>
            <a:ext cx="1249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98,06% </a:t>
            </a:r>
            <a:endParaRPr lang="ru-RU" sz="16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8315660" y="4295061"/>
            <a:ext cx="3105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- от общего кол-ва обучающихся</a:t>
            </a:r>
            <a:endParaRPr lang="ru-RU" sz="16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8351266" y="4591440"/>
            <a:ext cx="1976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- от кол-ва согласий </a:t>
            </a:r>
            <a:endParaRPr lang="ru-RU" sz="16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99992" y="3176587"/>
            <a:ext cx="1238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УЯЗВИМОСТЬ:  </a:t>
            </a:r>
            <a:endParaRPr lang="ru-RU" sz="12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88979" y="3260268"/>
            <a:ext cx="1593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43 627</a:t>
            </a:r>
            <a:endParaRPr lang="ru-RU" sz="32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9506618" y="3456440"/>
            <a:ext cx="607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ЧЕЛОВЕК   </a:t>
            </a:r>
            <a:endParaRPr lang="ru-RU" sz="8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911212" y="3312111"/>
            <a:ext cx="123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27,22%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5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Шеврон 67"/>
          <p:cNvSpPr/>
          <p:nvPr/>
        </p:nvSpPr>
        <p:spPr bwMode="auto">
          <a:xfrm>
            <a:off x="1499819" y="10218"/>
            <a:ext cx="6065372" cy="6840000"/>
          </a:xfrm>
          <a:prstGeom prst="chevron">
            <a:avLst>
              <a:gd name="adj" fmla="val 22894"/>
            </a:avLst>
          </a:prstGeom>
          <a:noFill/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-23268" y="10218"/>
            <a:ext cx="3401328" cy="6858000"/>
          </a:xfrm>
          <a:prstGeom prst="homePlate">
            <a:avLst>
              <a:gd name="adj" fmla="val 2795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13"/>
          <p:cNvSpPr>
            <a:spLocks noGrp="1" noChangeShapeType="1"/>
          </p:cNvSpPr>
          <p:nvPr/>
        </p:nvSpPr>
        <p:spPr bwMode="auto">
          <a:xfrm>
            <a:off x="3536033" y="3110193"/>
            <a:ext cx="2060914" cy="10627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Char char="•"/>
              <a:defRPr sz="2800">
                <a:solidFill>
                  <a:schemeClr val="dk1"/>
                </a:solidFill>
                <a:latin typeface="Calibri" panose="020F0502020204030204" pitchFamily="34" charset="0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2400">
                <a:solidFill>
                  <a:schemeClr val="dk1"/>
                </a:solidFill>
                <a:latin typeface="Calibri" panose="020F0502020204030204" pitchFamily="34" charset="0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2000">
                <a:solidFill>
                  <a:schemeClr val="dk1"/>
                </a:solidFill>
                <a:latin typeface="Calibri" panose="020F0502020204030204" pitchFamily="34" charset="0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1800">
                <a:solidFill>
                  <a:schemeClr val="dk1"/>
                </a:solidFill>
                <a:latin typeface="Calibri" panose="020F0502020204030204" pitchFamily="34" charset="0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1800">
                <a:solidFill>
                  <a:schemeClr val="dk1"/>
                </a:solidFill>
                <a:latin typeface="Calibri" panose="020F0502020204030204" pitchFamily="34" charset="0"/>
              </a:defRPr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СР - </a:t>
            </a:r>
            <a:r>
              <a:rPr lang="ru-RU" sz="1400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Склонность к риску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И – </a:t>
            </a:r>
            <a:r>
              <a:rPr lang="ru-RU" sz="1400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Импульсивность</a:t>
            </a:r>
            <a:endParaRPr sz="1400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Т – </a:t>
            </a:r>
            <a:r>
              <a:rPr lang="ru-RU" sz="1400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Тревожность</a:t>
            </a:r>
            <a:endParaRPr sz="1400" dirty="0" smtClean="0">
              <a:latin typeface="Franklin Gothic Book" panose="020B0503020102020204" pitchFamily="34" charset="0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Ф - </a:t>
            </a:r>
            <a:r>
              <a:rPr lang="ru-RU" sz="1400" dirty="0" smtClean="0">
                <a:latin typeface="Franklin Gothic Book" panose="020B0503020102020204" pitchFamily="34" charset="0"/>
                <a:ea typeface="Calibri" panose="020F0502020204030204" pitchFamily="34" charset="0"/>
              </a:rPr>
              <a:t>Фрустрация</a:t>
            </a:r>
            <a:endParaRPr sz="1400" dirty="0"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1"/>
          <p:cNvSpPr>
            <a:spLocks noGrp="1" noChangeShapeType="1"/>
          </p:cNvSpPr>
          <p:nvPr/>
        </p:nvSpPr>
        <p:spPr bwMode="auto">
          <a:xfrm>
            <a:off x="2556051" y="815249"/>
            <a:ext cx="4193430" cy="523672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Char char="•"/>
              <a:defRPr sz="2800">
                <a:solidFill>
                  <a:schemeClr val="dk1"/>
                </a:solidFill>
                <a:latin typeface="Calibri" panose="020F0502020204030204" pitchFamily="34" charset="0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2400">
                <a:solidFill>
                  <a:schemeClr val="dk1"/>
                </a:solidFill>
                <a:latin typeface="Calibri" panose="020F0502020204030204" pitchFamily="34" charset="0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2000">
                <a:solidFill>
                  <a:schemeClr val="dk1"/>
                </a:solidFill>
                <a:latin typeface="Calibri" panose="020F0502020204030204" pitchFamily="34" charset="0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1800">
                <a:solidFill>
                  <a:schemeClr val="dk1"/>
                </a:solidFill>
                <a:latin typeface="Calibri" panose="020F0502020204030204" pitchFamily="34" charset="0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1800">
                <a:solidFill>
                  <a:schemeClr val="dk1"/>
                </a:solidFill>
                <a:latin typeface="Calibri" panose="020F0502020204030204" pitchFamily="34" charset="0"/>
              </a:defRPr>
            </a:lvl5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Условия, </a:t>
            </a:r>
            <a:r>
              <a:rPr lang="ru-RU" sz="1400" b="1" dirty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регулирующие 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взаимоотношения</a:t>
            </a:r>
          </a:p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личности </a:t>
            </a:r>
            <a:r>
              <a:rPr lang="ru-RU" sz="1400" b="1" dirty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и 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социума</a:t>
            </a:r>
            <a:endParaRPr lang="ru-RU" sz="1400" b="1" dirty="0">
              <a:solidFill>
                <a:srgbClr val="C00000"/>
              </a:solidFill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3"/>
          <p:cNvSpPr>
            <a:spLocks noGrp="1" noChangeShapeType="1"/>
          </p:cNvSpPr>
          <p:nvPr/>
        </p:nvSpPr>
        <p:spPr bwMode="auto">
          <a:xfrm>
            <a:off x="2949702" y="2573565"/>
            <a:ext cx="4189913" cy="5878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Char char="•"/>
              <a:defRPr sz="2800">
                <a:solidFill>
                  <a:schemeClr val="dk1"/>
                </a:solidFill>
                <a:latin typeface="Calibri" panose="020F0502020204030204" pitchFamily="34" charset="0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2400">
                <a:solidFill>
                  <a:schemeClr val="dk1"/>
                </a:solidFill>
                <a:latin typeface="Calibri" panose="020F0502020204030204" pitchFamily="34" charset="0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2000">
                <a:solidFill>
                  <a:schemeClr val="dk1"/>
                </a:solidFill>
                <a:latin typeface="Calibri" panose="020F0502020204030204" pitchFamily="34" charset="0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1800">
                <a:solidFill>
                  <a:schemeClr val="dk1"/>
                </a:solidFill>
                <a:latin typeface="Calibri" panose="020F0502020204030204" pitchFamily="34" charset="0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Char char="•"/>
              <a:defRPr sz="1800">
                <a:solidFill>
                  <a:schemeClr val="dk1"/>
                </a:solidFill>
                <a:latin typeface="Calibri" panose="020F0502020204030204" pitchFamily="34" charset="0"/>
              </a:defRPr>
            </a:lvl5pPr>
          </a:lstStyle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Качества 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, влияющие</a:t>
            </a:r>
          </a:p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на </a:t>
            </a:r>
            <a:r>
              <a:rPr lang="ru-RU" sz="1400" b="1" dirty="0">
                <a:solidFill>
                  <a:srgbClr val="C00000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индивидуальные особенности поведения </a:t>
            </a:r>
            <a:endParaRPr sz="1400" dirty="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0982" y="1410358"/>
            <a:ext cx="439615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одобрении</a:t>
            </a: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ПВГ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Подверженность влиянию группы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ПАУ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</a:t>
            </a:r>
            <a:r>
              <a:rPr lang="ru-RU" sz="1400" dirty="0" err="1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аддиктивных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установок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НСО - </a:t>
            </a:r>
            <a:r>
              <a:rPr lang="ru-RU" sz="1400" dirty="0" err="1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Наркопотребление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социальном окружении</a:t>
            </a:r>
            <a:endParaRPr lang="ru-RU" sz="14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0423" y="489903"/>
            <a:ext cx="186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Факторы риска </a:t>
            </a:r>
            <a:endParaRPr lang="ru-RU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7539" y="4387530"/>
            <a:ext cx="200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Факторы защиты</a:t>
            </a:r>
            <a:endParaRPr lang="ru-RU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7561" y="4756862"/>
            <a:ext cx="288299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родителями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одноклассниками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активность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Самоконтроль поведения</a:t>
            </a:r>
            <a:endParaRPr lang="ru-RU" sz="1400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Самоэффективность</a:t>
            </a:r>
            <a:endParaRPr lang="ru-RU" sz="14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1486" y="80514"/>
            <a:ext cx="249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ЕМ СПТ – 2019г.</a:t>
            </a:r>
            <a:endParaRPr lang="ru-RU" sz="24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44291" y="1122919"/>
            <a:ext cx="4447709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ППЗ – </a:t>
            </a:r>
            <a:r>
              <a:rPr lang="ru-RU" sz="155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плохая приспособляемость, зависимость</a:t>
            </a:r>
            <a:endParaRPr lang="ru-RU" sz="1550" b="1" dirty="0" smtClean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ПВГ - </a:t>
            </a:r>
            <a:r>
              <a:rPr lang="ru-RU" sz="155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Подверженность во внимании группы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ПАУ - 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асоциальных (</a:t>
            </a:r>
            <a:r>
              <a:rPr lang="ru-RU" sz="1400" dirty="0" err="1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аддиктивных</a:t>
            </a:r>
            <a:r>
              <a:rPr lang="ru-RU" sz="140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установок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sz="155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Стремление к риску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</a:t>
            </a:r>
            <a:r>
              <a:rPr lang="ru-RU" sz="155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Импульсивность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</a:t>
            </a:r>
            <a:r>
              <a:rPr lang="ru-RU" sz="155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Тревожность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</a:t>
            </a:r>
            <a:r>
              <a:rPr lang="ru-RU" sz="155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550" dirty="0" err="1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Фрустрированность</a:t>
            </a:r>
            <a:endParaRPr lang="ru-RU" sz="1550" dirty="0" smtClean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550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ru-RU" sz="155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Склонность к </a:t>
            </a:r>
            <a:r>
              <a:rPr lang="ru-RU" sz="1550" dirty="0" err="1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делинквентности</a:t>
            </a:r>
            <a:r>
              <a:rPr lang="ru-RU" sz="1550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86494" y="808301"/>
            <a:ext cx="186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Franklin Gothic Demi" panose="020B0703020102020204" pitchFamily="34" charset="0"/>
              </a:rPr>
              <a:t>Факторы риска </a:t>
            </a:r>
            <a:endParaRPr lang="ru-RU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04416" y="6114495"/>
            <a:ext cx="4164334" cy="634183"/>
            <a:chOff x="7603311" y="3042307"/>
            <a:chExt cx="4164334" cy="63418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603311" y="3042307"/>
              <a:ext cx="2749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5"/>
                  </a:solidFill>
                  <a:latin typeface="Franklin Gothic Demi" panose="020B0703020102020204" pitchFamily="34" charset="0"/>
                </a:rPr>
                <a:t>Корректирующая шкала</a:t>
              </a:r>
              <a:endParaRPr lang="ru-RU" dirty="0">
                <a:solidFill>
                  <a:schemeClr val="accent5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83332" y="3324599"/>
              <a:ext cx="1984313" cy="351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ЛЖ</a:t>
              </a:r>
              <a:r>
                <a:rPr lang="ru-RU" sz="1600" b="1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Шкала лжи</a:t>
              </a:r>
              <a:endParaRPr lang="ru-RU" sz="16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4805326"/>
            <a:ext cx="285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6CA4"/>
                </a:solidFill>
                <a:latin typeface="Franklin Gothic Demi Cond" panose="020B0706030402020204" pitchFamily="34" charset="0"/>
              </a:rPr>
              <a:t>ПСИХОЛОГИЧЕСКАЯ</a:t>
            </a:r>
          </a:p>
          <a:p>
            <a:pPr algn="ctr"/>
            <a:r>
              <a:rPr lang="ru-RU" sz="2400" b="1" dirty="0" smtClean="0">
                <a:solidFill>
                  <a:srgbClr val="2E6CA4"/>
                </a:solidFill>
                <a:latin typeface="Franklin Gothic Demi Cond" panose="020B0706030402020204" pitchFamily="34" charset="0"/>
              </a:rPr>
              <a:t>УСТОЙЧИВОСТЬ </a:t>
            </a:r>
            <a:endParaRPr lang="ru-RU" sz="2400" b="1" dirty="0">
              <a:solidFill>
                <a:srgbClr val="2E6CA4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1" y="1952045"/>
            <a:ext cx="2441334" cy="2441334"/>
          </a:xfrm>
          <a:prstGeom prst="rect">
            <a:avLst/>
          </a:prstGeom>
        </p:spPr>
      </p:pic>
      <p:sp>
        <p:nvSpPr>
          <p:cNvPr id="22" name="Плюс 21"/>
          <p:cNvSpPr/>
          <p:nvPr/>
        </p:nvSpPr>
        <p:spPr>
          <a:xfrm>
            <a:off x="7547345" y="1201093"/>
            <a:ext cx="252000" cy="252000"/>
          </a:xfrm>
          <a:prstGeom prst="mathPlus">
            <a:avLst>
              <a:gd name="adj1" fmla="val 1018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7547345" y="3076071"/>
            <a:ext cx="288000" cy="288000"/>
          </a:xfrm>
          <a:prstGeom prst="mathPlus">
            <a:avLst>
              <a:gd name="adj1" fmla="val 1018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7568967" y="2851362"/>
            <a:ext cx="216000" cy="216000"/>
          </a:xfrm>
          <a:prstGeom prst="arc">
            <a:avLst>
              <a:gd name="adj1" fmla="val 2334667"/>
              <a:gd name="adj2" fmla="val 21582933"/>
            </a:avLst>
          </a:prstGeom>
          <a:noFill/>
          <a:ln w="317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7525029" y="3456619"/>
            <a:ext cx="4718816" cy="2697414"/>
            <a:chOff x="7162093" y="3957570"/>
            <a:chExt cx="4718816" cy="269741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162093" y="3957570"/>
              <a:ext cx="20086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5"/>
                  </a:solidFill>
                  <a:latin typeface="Franklin Gothic Demi" panose="020B0703020102020204" pitchFamily="34" charset="0"/>
                </a:rPr>
                <a:t>Факторы защиты</a:t>
              </a:r>
              <a:endParaRPr lang="ru-RU" dirty="0">
                <a:solidFill>
                  <a:schemeClr val="accent5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92509" y="4297416"/>
              <a:ext cx="4488400" cy="2357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 - 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Принятие родителями </a:t>
              </a: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- 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Принятие одноклассниками</a:t>
              </a: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 - 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Социальная активность</a:t>
              </a: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 - 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Самоконтроль поведения</a:t>
              </a:r>
              <a:endParaRPr lang="ru-RU" sz="16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СЭ 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1600" i="1" dirty="0" err="1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Самоэффективность</a:t>
              </a:r>
              <a:endParaRPr lang="ru-RU" sz="1600" i="1" dirty="0" smtClean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</a:t>
              </a:r>
              <a:r>
                <a:rPr lang="ru-RU" sz="1600" dirty="0" smtClean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ru-RU" sz="1600" dirty="0" err="1" smtClean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Адаптированость</a:t>
              </a:r>
              <a:r>
                <a:rPr lang="ru-RU" sz="1600" dirty="0" smtClean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к нормам</a:t>
              </a: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ФУ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ru-RU" sz="1600" dirty="0" err="1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Фрустрационая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устойчивость</a:t>
              </a:r>
            </a:p>
            <a:p>
              <a:pPr algn="just">
                <a:lnSpc>
                  <a:spcPct val="115000"/>
                </a:lnSpc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600" b="1" dirty="0" smtClean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</a:t>
              </a:r>
              <a:r>
                <a:rPr lang="ru-RU" sz="1600" dirty="0" smtClean="0"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дружелюбие, открытость </a:t>
              </a:r>
              <a:r>
                <a:rPr lang="ru-RU" sz="1600" dirty="0" smtClean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6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люс 24"/>
            <p:cNvSpPr/>
            <p:nvPr/>
          </p:nvSpPr>
          <p:spPr>
            <a:xfrm>
              <a:off x="7187990" y="5716952"/>
              <a:ext cx="288000" cy="288000"/>
            </a:xfrm>
            <a:prstGeom prst="mathPlus">
              <a:avLst>
                <a:gd name="adj1" fmla="val 1018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люс 25"/>
            <p:cNvSpPr/>
            <p:nvPr/>
          </p:nvSpPr>
          <p:spPr>
            <a:xfrm>
              <a:off x="7192136" y="6298116"/>
              <a:ext cx="288000" cy="288000"/>
            </a:xfrm>
            <a:prstGeom prst="mathPlus">
              <a:avLst>
                <a:gd name="adj1" fmla="val 1018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люс 26"/>
            <p:cNvSpPr/>
            <p:nvPr/>
          </p:nvSpPr>
          <p:spPr>
            <a:xfrm>
              <a:off x="7191464" y="6007534"/>
              <a:ext cx="288000" cy="288000"/>
            </a:xfrm>
            <a:prstGeom prst="mathPlus">
              <a:avLst>
                <a:gd name="adj1" fmla="val 1018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>
              <a:off x="7227769" y="5472734"/>
              <a:ext cx="216000" cy="216000"/>
            </a:xfrm>
            <a:prstGeom prst="arc">
              <a:avLst>
                <a:gd name="adj1" fmla="val 2334667"/>
                <a:gd name="adj2" fmla="val 21582933"/>
              </a:avLst>
            </a:prstGeom>
            <a:noFill/>
            <a:ln w="317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755445" y="69530"/>
            <a:ext cx="4113305" cy="461665"/>
            <a:chOff x="7755445" y="69530"/>
            <a:chExt cx="4113305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7755445" y="69530"/>
              <a:ext cx="250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Franklin Gothic Heavy" panose="020B0903020102020204" pitchFamily="34" charset="0"/>
                </a:rPr>
                <a:t>ЕМ СПТ – 2023г.</a:t>
              </a:r>
              <a:endParaRPr lang="ru-RU" sz="2400" dirty="0">
                <a:solidFill>
                  <a:srgbClr val="002060"/>
                </a:solidFill>
                <a:latin typeface="Franklin Gothic Heavy" panose="020B0903020102020204" pitchFamily="34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V="1">
              <a:off x="10092267" y="372533"/>
              <a:ext cx="1776483" cy="8467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96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9864"/>
            <a:ext cx="12192000" cy="1620000"/>
            <a:chOff x="0" y="12524"/>
            <a:chExt cx="12192000" cy="1620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88515"/>
              <a:ext cx="12192000" cy="513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9469677" y="12524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45534" y="577197"/>
            <a:ext cx="728133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dirty="0" smtClean="0">
                <a:latin typeface="Franklin Gothic Heavy" panose="020B0903020102020204" pitchFamily="34" charset="0"/>
                <a:cs typeface="Times New Roman" panose="02020603050405020304" pitchFamily="18" charset="0"/>
              </a:rPr>
              <a:t>Письмо Минобразования НСО от </a:t>
            </a:r>
            <a:r>
              <a:rPr lang="ru-RU" altLang="ru-RU" dirty="0">
                <a:latin typeface="Franklin Gothic Heavy" panose="020B0903020102020204" pitchFamily="34" charset="0"/>
                <a:cs typeface="Times New Roman" panose="02020603050405020304" pitchFamily="18" charset="0"/>
              </a:rPr>
              <a:t>08.09.2023 № 10269-03-10/25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36" y="320956"/>
            <a:ext cx="930631" cy="11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6" y="1943709"/>
            <a:ext cx="2680036" cy="401114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Трапеция 7"/>
          <p:cNvSpPr/>
          <p:nvPr/>
        </p:nvSpPr>
        <p:spPr>
          <a:xfrm rot="16200000">
            <a:off x="845783" y="3678924"/>
            <a:ext cx="4697021" cy="539574"/>
          </a:xfrm>
          <a:prstGeom prst="trapezoid">
            <a:avLst>
              <a:gd name="adj" fmla="val 643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31303" y="1165136"/>
            <a:ext cx="6654097" cy="5599241"/>
          </a:xfrm>
          <a:prstGeom prst="rightArrow">
            <a:avLst>
              <a:gd name="adj1" fmla="val 83186"/>
              <a:gd name="adj2" fmla="val 1608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bg1"/>
              </a:gs>
            </a:gsLst>
            <a:lin ang="135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06800" y="2041111"/>
            <a:ext cx="635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соблюдать порядок организации СПТ обучающих в соответствии с приказом Министерства просвещения Российской Федерации от 20 февраля 2020 года № </a:t>
            </a:r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59</a:t>
            </a:r>
          </a:p>
          <a:p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«Об </a:t>
            </a: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утверждении Порядка </a:t>
            </a:r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проведения</a:t>
            </a:r>
          </a:p>
          <a:p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социально-психологического </a:t>
            </a: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тестирования </a:t>
            </a:r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обучающихся</a:t>
            </a:r>
          </a:p>
          <a:p>
            <a:r>
              <a:rPr lang="ru-RU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Franklin Gothic Book" panose="020B0503020102020204" pitchFamily="34" charset="0"/>
              </a:rPr>
              <a:t>общеобразовательных организациях и профессиональных образовательных организациях» </a:t>
            </a:r>
            <a:r>
              <a:rPr lang="ru-RU" b="1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результаты тестирования хранятся три года после отчисления, обучающегося из образовательной организации вместе с журналом выдачи индивидуальных логинов (кода). </a:t>
            </a:r>
            <a:r>
              <a:rPr lang="ru-RU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При увольнение ответственного специалиста за организацию и проведение СПТ журнал индивидуальных логинов и результаты передаются руководителю организации.</a:t>
            </a:r>
            <a:endParaRPr lang="ru-RU" i="1" dirty="0">
              <a:latin typeface="Franklin Gothic Book" panose="020B05030201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252622" y="1874763"/>
            <a:ext cx="1565982" cy="4422459"/>
            <a:chOff x="419100" y="619125"/>
            <a:chExt cx="1752600" cy="52482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Трапеция 11"/>
            <p:cNvSpPr/>
            <p:nvPr/>
          </p:nvSpPr>
          <p:spPr>
            <a:xfrm flipV="1">
              <a:off x="419100" y="619125"/>
              <a:ext cx="1752600" cy="419100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54075" y="4945063"/>
              <a:ext cx="881063" cy="922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018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49864"/>
            <a:ext cx="12192000" cy="1620000"/>
            <a:chOff x="0" y="12524"/>
            <a:chExt cx="12192000" cy="1620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488515"/>
              <a:ext cx="12192000" cy="5135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9469677" y="12524"/>
              <a:ext cx="1620000" cy="162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52" y="343397"/>
            <a:ext cx="1032933" cy="1032933"/>
          </a:xfrm>
          <a:prstGeom prst="rect">
            <a:avLst/>
          </a:prstGeom>
        </p:spPr>
      </p:pic>
      <p:sp>
        <p:nvSpPr>
          <p:cNvPr id="9" name="Шеврон 67"/>
          <p:cNvSpPr/>
          <p:nvPr/>
        </p:nvSpPr>
        <p:spPr bwMode="auto">
          <a:xfrm>
            <a:off x="3264155" y="1357354"/>
            <a:ext cx="6065372" cy="4936304"/>
          </a:xfrm>
          <a:prstGeom prst="chevron">
            <a:avLst>
              <a:gd name="adj" fmla="val 22894"/>
            </a:avLst>
          </a:prstGeom>
          <a:noFill/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олилиния 1"/>
          <p:cNvSpPr/>
          <p:nvPr/>
        </p:nvSpPr>
        <p:spPr bwMode="auto">
          <a:xfrm>
            <a:off x="426000" y="1111790"/>
            <a:ext cx="7491412" cy="5308600"/>
          </a:xfrm>
          <a:custGeom>
            <a:avLst/>
            <a:gdLst/>
            <a:ahLst/>
            <a:cxnLst/>
            <a:rect l="l" t="t" r="r" b="b"/>
            <a:pathLst>
              <a:path w="9785444" h="6823881">
                <a:moveTo>
                  <a:pt x="1187355" y="0"/>
                </a:moveTo>
                <a:lnTo>
                  <a:pt x="1801504" y="68239"/>
                </a:lnTo>
                <a:lnTo>
                  <a:pt x="1910686" y="177421"/>
                </a:lnTo>
                <a:lnTo>
                  <a:pt x="2156346" y="122830"/>
                </a:lnTo>
                <a:lnTo>
                  <a:pt x="2947916" y="177421"/>
                </a:lnTo>
                <a:lnTo>
                  <a:pt x="3289110" y="136478"/>
                </a:lnTo>
                <a:lnTo>
                  <a:pt x="3302758" y="259308"/>
                </a:lnTo>
                <a:lnTo>
                  <a:pt x="4408226" y="559558"/>
                </a:lnTo>
                <a:lnTo>
                  <a:pt x="4995080" y="1378424"/>
                </a:lnTo>
                <a:lnTo>
                  <a:pt x="5827594" y="1146412"/>
                </a:lnTo>
                <a:lnTo>
                  <a:pt x="6182435" y="1596788"/>
                </a:lnTo>
                <a:lnTo>
                  <a:pt x="6509982" y="1473958"/>
                </a:lnTo>
                <a:lnTo>
                  <a:pt x="6892119" y="1433015"/>
                </a:lnTo>
                <a:lnTo>
                  <a:pt x="7001301" y="1296537"/>
                </a:lnTo>
                <a:lnTo>
                  <a:pt x="7260609" y="1296537"/>
                </a:lnTo>
                <a:lnTo>
                  <a:pt x="7287904" y="1132764"/>
                </a:lnTo>
                <a:lnTo>
                  <a:pt x="7601803" y="1009934"/>
                </a:lnTo>
                <a:lnTo>
                  <a:pt x="7874758" y="1146412"/>
                </a:lnTo>
                <a:lnTo>
                  <a:pt x="7847462" y="1282890"/>
                </a:lnTo>
                <a:lnTo>
                  <a:pt x="7683689" y="1310185"/>
                </a:lnTo>
                <a:lnTo>
                  <a:pt x="7642746" y="1596788"/>
                </a:lnTo>
                <a:lnTo>
                  <a:pt x="7710985" y="1569493"/>
                </a:lnTo>
                <a:lnTo>
                  <a:pt x="7738280" y="1678675"/>
                </a:lnTo>
                <a:lnTo>
                  <a:pt x="7683689" y="1787857"/>
                </a:lnTo>
                <a:lnTo>
                  <a:pt x="7779223" y="1815152"/>
                </a:lnTo>
                <a:lnTo>
                  <a:pt x="7833815" y="1774209"/>
                </a:lnTo>
                <a:lnTo>
                  <a:pt x="7874758" y="1842448"/>
                </a:lnTo>
                <a:lnTo>
                  <a:pt x="7833815" y="1910687"/>
                </a:lnTo>
                <a:lnTo>
                  <a:pt x="7956644" y="2101755"/>
                </a:lnTo>
                <a:lnTo>
                  <a:pt x="7983940" y="2265528"/>
                </a:lnTo>
                <a:lnTo>
                  <a:pt x="7861110" y="2333767"/>
                </a:lnTo>
                <a:lnTo>
                  <a:pt x="7779223" y="2497540"/>
                </a:lnTo>
                <a:lnTo>
                  <a:pt x="7915701" y="2511188"/>
                </a:lnTo>
                <a:lnTo>
                  <a:pt x="7970292" y="2456597"/>
                </a:lnTo>
                <a:lnTo>
                  <a:pt x="8011235" y="2538484"/>
                </a:lnTo>
                <a:lnTo>
                  <a:pt x="8147713" y="2483893"/>
                </a:lnTo>
                <a:lnTo>
                  <a:pt x="8202304" y="2265528"/>
                </a:lnTo>
                <a:lnTo>
                  <a:pt x="8420668" y="1951630"/>
                </a:lnTo>
                <a:lnTo>
                  <a:pt x="8557146" y="1924334"/>
                </a:lnTo>
                <a:lnTo>
                  <a:pt x="8666328" y="1842448"/>
                </a:lnTo>
                <a:lnTo>
                  <a:pt x="8816453" y="1883391"/>
                </a:lnTo>
                <a:lnTo>
                  <a:pt x="9007522" y="1937982"/>
                </a:lnTo>
                <a:lnTo>
                  <a:pt x="8966579" y="2088108"/>
                </a:lnTo>
                <a:lnTo>
                  <a:pt x="9048465" y="2169994"/>
                </a:lnTo>
                <a:lnTo>
                  <a:pt x="9048465" y="2347415"/>
                </a:lnTo>
                <a:lnTo>
                  <a:pt x="9225886" y="2511188"/>
                </a:lnTo>
                <a:lnTo>
                  <a:pt x="9294125" y="2838734"/>
                </a:lnTo>
                <a:lnTo>
                  <a:pt x="9184943" y="2920621"/>
                </a:lnTo>
                <a:lnTo>
                  <a:pt x="9403307" y="2920621"/>
                </a:lnTo>
                <a:lnTo>
                  <a:pt x="9457898" y="3179928"/>
                </a:lnTo>
                <a:lnTo>
                  <a:pt x="9416955" y="3234519"/>
                </a:lnTo>
                <a:lnTo>
                  <a:pt x="9512489" y="3330054"/>
                </a:lnTo>
                <a:lnTo>
                  <a:pt x="9444250" y="3630305"/>
                </a:lnTo>
                <a:lnTo>
                  <a:pt x="9635319" y="3780430"/>
                </a:lnTo>
                <a:lnTo>
                  <a:pt x="9648967" y="4012442"/>
                </a:lnTo>
                <a:lnTo>
                  <a:pt x="9512489" y="4012442"/>
                </a:lnTo>
                <a:lnTo>
                  <a:pt x="9621671" y="4189863"/>
                </a:lnTo>
                <a:lnTo>
                  <a:pt x="9594376" y="4258102"/>
                </a:lnTo>
                <a:lnTo>
                  <a:pt x="9785444" y="4626591"/>
                </a:lnTo>
                <a:lnTo>
                  <a:pt x="9635319" y="4722125"/>
                </a:lnTo>
                <a:lnTo>
                  <a:pt x="9553432" y="4708478"/>
                </a:lnTo>
                <a:lnTo>
                  <a:pt x="9239534" y="4954137"/>
                </a:lnTo>
                <a:lnTo>
                  <a:pt x="9294125" y="5036024"/>
                </a:lnTo>
                <a:lnTo>
                  <a:pt x="9198591" y="5104263"/>
                </a:lnTo>
                <a:lnTo>
                  <a:pt x="9089409" y="5036024"/>
                </a:lnTo>
                <a:lnTo>
                  <a:pt x="8966579" y="5036024"/>
                </a:lnTo>
                <a:lnTo>
                  <a:pt x="8734567" y="5254388"/>
                </a:lnTo>
                <a:lnTo>
                  <a:pt x="8598089" y="5172502"/>
                </a:lnTo>
                <a:lnTo>
                  <a:pt x="8475259" y="5227093"/>
                </a:lnTo>
                <a:lnTo>
                  <a:pt x="8393373" y="5227093"/>
                </a:lnTo>
                <a:lnTo>
                  <a:pt x="8215952" y="5336275"/>
                </a:lnTo>
                <a:lnTo>
                  <a:pt x="8338782" y="5500048"/>
                </a:lnTo>
                <a:lnTo>
                  <a:pt x="8093122" y="5568287"/>
                </a:lnTo>
                <a:lnTo>
                  <a:pt x="8024883" y="5349922"/>
                </a:lnTo>
                <a:lnTo>
                  <a:pt x="7902053" y="5363570"/>
                </a:lnTo>
                <a:lnTo>
                  <a:pt x="7820167" y="5581934"/>
                </a:lnTo>
                <a:lnTo>
                  <a:pt x="7574507" y="5773003"/>
                </a:lnTo>
                <a:lnTo>
                  <a:pt x="7492620" y="5909481"/>
                </a:lnTo>
                <a:lnTo>
                  <a:pt x="7533564" y="5950424"/>
                </a:lnTo>
                <a:lnTo>
                  <a:pt x="7492620" y="6073254"/>
                </a:lnTo>
                <a:lnTo>
                  <a:pt x="7533564" y="6127845"/>
                </a:lnTo>
                <a:lnTo>
                  <a:pt x="7287904" y="6469039"/>
                </a:lnTo>
                <a:lnTo>
                  <a:pt x="7042244" y="6277970"/>
                </a:lnTo>
                <a:lnTo>
                  <a:pt x="6987653" y="6332561"/>
                </a:lnTo>
                <a:lnTo>
                  <a:pt x="6782937" y="6100549"/>
                </a:lnTo>
                <a:lnTo>
                  <a:pt x="6550925" y="6086902"/>
                </a:lnTo>
                <a:lnTo>
                  <a:pt x="6482686" y="5950424"/>
                </a:lnTo>
                <a:lnTo>
                  <a:pt x="6414447" y="5868537"/>
                </a:lnTo>
                <a:lnTo>
                  <a:pt x="6469038" y="5745708"/>
                </a:lnTo>
                <a:lnTo>
                  <a:pt x="6605516" y="5704764"/>
                </a:lnTo>
                <a:lnTo>
                  <a:pt x="6550925" y="5595582"/>
                </a:lnTo>
                <a:lnTo>
                  <a:pt x="6414447" y="5677469"/>
                </a:lnTo>
                <a:lnTo>
                  <a:pt x="6387152" y="5800299"/>
                </a:lnTo>
                <a:lnTo>
                  <a:pt x="6291617" y="5732060"/>
                </a:lnTo>
                <a:lnTo>
                  <a:pt x="6305265" y="5554639"/>
                </a:lnTo>
                <a:lnTo>
                  <a:pt x="6196083" y="5500048"/>
                </a:lnTo>
                <a:lnTo>
                  <a:pt x="6032310" y="5404514"/>
                </a:lnTo>
                <a:lnTo>
                  <a:pt x="5909480" y="5404514"/>
                </a:lnTo>
                <a:lnTo>
                  <a:pt x="5704764" y="5008728"/>
                </a:lnTo>
                <a:lnTo>
                  <a:pt x="5622877" y="5008728"/>
                </a:lnTo>
                <a:lnTo>
                  <a:pt x="5663820" y="5172502"/>
                </a:lnTo>
                <a:lnTo>
                  <a:pt x="5418161" y="5308979"/>
                </a:lnTo>
                <a:lnTo>
                  <a:pt x="5418161" y="5308979"/>
                </a:lnTo>
                <a:lnTo>
                  <a:pt x="5390865" y="5418161"/>
                </a:lnTo>
                <a:lnTo>
                  <a:pt x="5268035" y="5459105"/>
                </a:lnTo>
                <a:lnTo>
                  <a:pt x="5213444" y="5404514"/>
                </a:lnTo>
                <a:lnTo>
                  <a:pt x="5076967" y="5540991"/>
                </a:lnTo>
                <a:lnTo>
                  <a:pt x="4940489" y="5459105"/>
                </a:lnTo>
                <a:lnTo>
                  <a:pt x="4872250" y="5568287"/>
                </a:lnTo>
                <a:lnTo>
                  <a:pt x="4954137" y="5663821"/>
                </a:lnTo>
                <a:lnTo>
                  <a:pt x="4776716" y="5704764"/>
                </a:lnTo>
                <a:lnTo>
                  <a:pt x="4681182" y="5936776"/>
                </a:lnTo>
                <a:lnTo>
                  <a:pt x="4585647" y="5936776"/>
                </a:lnTo>
                <a:lnTo>
                  <a:pt x="4544704" y="5854890"/>
                </a:lnTo>
                <a:lnTo>
                  <a:pt x="4435522" y="5950424"/>
                </a:lnTo>
                <a:lnTo>
                  <a:pt x="4435522" y="6114197"/>
                </a:lnTo>
                <a:lnTo>
                  <a:pt x="4285397" y="6155140"/>
                </a:lnTo>
                <a:lnTo>
                  <a:pt x="4121623" y="6114197"/>
                </a:lnTo>
                <a:lnTo>
                  <a:pt x="3889612" y="6141493"/>
                </a:lnTo>
                <a:lnTo>
                  <a:pt x="3575713" y="6182436"/>
                </a:lnTo>
                <a:lnTo>
                  <a:pt x="3480179" y="6318914"/>
                </a:lnTo>
                <a:lnTo>
                  <a:pt x="3398292" y="6469039"/>
                </a:lnTo>
                <a:lnTo>
                  <a:pt x="3098041" y="6523630"/>
                </a:lnTo>
                <a:lnTo>
                  <a:pt x="2988859" y="6250675"/>
                </a:lnTo>
                <a:lnTo>
                  <a:pt x="2893325" y="6346209"/>
                </a:lnTo>
                <a:lnTo>
                  <a:pt x="2743200" y="6346209"/>
                </a:lnTo>
                <a:lnTo>
                  <a:pt x="2770495" y="6441743"/>
                </a:lnTo>
                <a:lnTo>
                  <a:pt x="2852382" y="6455391"/>
                </a:lnTo>
                <a:lnTo>
                  <a:pt x="2852382" y="6550925"/>
                </a:lnTo>
                <a:lnTo>
                  <a:pt x="2743200" y="6578221"/>
                </a:lnTo>
                <a:lnTo>
                  <a:pt x="2825086" y="6714699"/>
                </a:lnTo>
                <a:lnTo>
                  <a:pt x="2647665" y="6823881"/>
                </a:lnTo>
                <a:lnTo>
                  <a:pt x="1842447" y="6100549"/>
                </a:lnTo>
                <a:lnTo>
                  <a:pt x="1296537" y="5595582"/>
                </a:lnTo>
                <a:lnTo>
                  <a:pt x="1173707" y="5268036"/>
                </a:lnTo>
                <a:lnTo>
                  <a:pt x="1487606" y="5377218"/>
                </a:lnTo>
                <a:lnTo>
                  <a:pt x="1692322" y="5131558"/>
                </a:lnTo>
                <a:lnTo>
                  <a:pt x="1651379" y="5022376"/>
                </a:lnTo>
                <a:lnTo>
                  <a:pt x="1651379" y="5022376"/>
                </a:lnTo>
                <a:lnTo>
                  <a:pt x="1610435" y="4885899"/>
                </a:lnTo>
                <a:lnTo>
                  <a:pt x="1460310" y="5036024"/>
                </a:lnTo>
                <a:lnTo>
                  <a:pt x="1282889" y="5049672"/>
                </a:lnTo>
                <a:lnTo>
                  <a:pt x="1078173" y="4954137"/>
                </a:lnTo>
                <a:lnTo>
                  <a:pt x="1037229" y="5158854"/>
                </a:lnTo>
                <a:lnTo>
                  <a:pt x="491319" y="5377218"/>
                </a:lnTo>
                <a:lnTo>
                  <a:pt x="518615" y="4572000"/>
                </a:lnTo>
                <a:lnTo>
                  <a:pt x="641444" y="4585648"/>
                </a:lnTo>
                <a:lnTo>
                  <a:pt x="641444" y="4394579"/>
                </a:lnTo>
                <a:lnTo>
                  <a:pt x="504967" y="4353636"/>
                </a:lnTo>
                <a:lnTo>
                  <a:pt x="477671" y="4121624"/>
                </a:lnTo>
                <a:lnTo>
                  <a:pt x="368489" y="4094328"/>
                </a:lnTo>
                <a:lnTo>
                  <a:pt x="204716" y="3998794"/>
                </a:lnTo>
                <a:lnTo>
                  <a:pt x="272955" y="3821373"/>
                </a:lnTo>
                <a:lnTo>
                  <a:pt x="218364" y="3657600"/>
                </a:lnTo>
                <a:lnTo>
                  <a:pt x="177420" y="3521122"/>
                </a:lnTo>
                <a:lnTo>
                  <a:pt x="109182" y="3302758"/>
                </a:lnTo>
                <a:lnTo>
                  <a:pt x="0" y="3138985"/>
                </a:lnTo>
                <a:lnTo>
                  <a:pt x="95534" y="3002508"/>
                </a:lnTo>
                <a:lnTo>
                  <a:pt x="259307" y="2961564"/>
                </a:lnTo>
                <a:lnTo>
                  <a:pt x="136477" y="2866030"/>
                </a:lnTo>
                <a:lnTo>
                  <a:pt x="163773" y="2743200"/>
                </a:lnTo>
                <a:lnTo>
                  <a:pt x="68238" y="2538484"/>
                </a:lnTo>
                <a:lnTo>
                  <a:pt x="327546" y="2552131"/>
                </a:lnTo>
                <a:lnTo>
                  <a:pt x="204716" y="2388358"/>
                </a:lnTo>
                <a:lnTo>
                  <a:pt x="464023" y="2129051"/>
                </a:lnTo>
                <a:lnTo>
                  <a:pt x="600501" y="2047164"/>
                </a:lnTo>
                <a:lnTo>
                  <a:pt x="614149" y="1924334"/>
                </a:lnTo>
                <a:lnTo>
                  <a:pt x="859809" y="1924334"/>
                </a:lnTo>
                <a:lnTo>
                  <a:pt x="1037229" y="1815152"/>
                </a:lnTo>
                <a:lnTo>
                  <a:pt x="1255594" y="1856096"/>
                </a:lnTo>
                <a:lnTo>
                  <a:pt x="1173707" y="1665027"/>
                </a:lnTo>
                <a:lnTo>
                  <a:pt x="1050877" y="1637731"/>
                </a:lnTo>
                <a:lnTo>
                  <a:pt x="1064525" y="1337481"/>
                </a:lnTo>
                <a:lnTo>
                  <a:pt x="887104" y="1460311"/>
                </a:lnTo>
                <a:lnTo>
                  <a:pt x="818865" y="1269242"/>
                </a:lnTo>
                <a:lnTo>
                  <a:pt x="955343" y="1201003"/>
                </a:lnTo>
                <a:lnTo>
                  <a:pt x="1091820" y="1050878"/>
                </a:lnTo>
                <a:lnTo>
                  <a:pt x="1187355" y="1105469"/>
                </a:lnTo>
                <a:lnTo>
                  <a:pt x="1310185" y="887105"/>
                </a:lnTo>
                <a:lnTo>
                  <a:pt x="118735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1" name="Рисунок 8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045" y="2593996"/>
            <a:ext cx="1898214" cy="189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80591" y="598223"/>
            <a:ext cx="5767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Heavy" panose="020B0903020102020204" pitchFamily="34" charset="0"/>
              </a:rPr>
              <a:t>ВАЖНО!    УВИДЕТЬ ЗА ЦИФРАМИ РЕБЁНКА!</a:t>
            </a:r>
            <a:endParaRPr lang="ru-RU" sz="2000" dirty="0">
              <a:latin typeface="Franklin Gothic Heavy" panose="020B0903020102020204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/>
          </p:nvPr>
        </p:nvGraphicFramePr>
        <p:xfrm>
          <a:off x="-10321" y="1376330"/>
          <a:ext cx="8291325" cy="458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вал 6"/>
          <p:cNvSpPr/>
          <p:nvPr/>
        </p:nvSpPr>
        <p:spPr>
          <a:xfrm>
            <a:off x="2836376" y="5723554"/>
            <a:ext cx="542896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4000" y="3208867"/>
            <a:ext cx="8339666" cy="515038"/>
          </a:xfrm>
          <a:prstGeom prst="rect">
            <a:avLst/>
          </a:prstGeom>
          <a:solidFill>
            <a:schemeClr val="accent2">
              <a:lumMod val="60000"/>
              <a:lumOff val="40000"/>
              <a:alpha val="69804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08597" y="5732937"/>
            <a:ext cx="542896" cy="1612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88626" y="5718425"/>
            <a:ext cx="542896" cy="1612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54042" y="5718424"/>
            <a:ext cx="542896" cy="1612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05314" y="5732937"/>
            <a:ext cx="542896" cy="1612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09998" y="5742319"/>
            <a:ext cx="542896" cy="1612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24618" y="4834430"/>
            <a:ext cx="239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anose="020B0706030402020204" pitchFamily="34" charset="0"/>
              </a:rPr>
              <a:t>В группу риска не вошел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29527" y="4673600"/>
            <a:ext cx="2252260" cy="723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329527" y="4673600"/>
            <a:ext cx="2278262" cy="723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43771" y="5488055"/>
            <a:ext cx="2954655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Franklin Gothic Book" panose="020B0503020102020204" pitchFamily="34" charset="0"/>
              </a:rPr>
              <a:t>Низкая вероятность проявлений РП</a:t>
            </a:r>
          </a:p>
          <a:p>
            <a:pPr algn="ctr"/>
            <a:r>
              <a:rPr lang="ru-RU" sz="1200" dirty="0" smtClean="0">
                <a:latin typeface="Franklin Gothic Book" panose="020B0503020102020204" pitchFamily="34" charset="0"/>
              </a:rPr>
              <a:t>Средняя вероятность проявлений РП</a:t>
            </a:r>
          </a:p>
          <a:p>
            <a:pPr algn="ctr"/>
            <a:r>
              <a:rPr lang="ru-RU" sz="1200" dirty="0" smtClean="0">
                <a:latin typeface="Franklin Gothic Book" panose="020B0503020102020204" pitchFamily="34" charset="0"/>
              </a:rPr>
              <a:t>Высокая вероятность проявлений РП</a:t>
            </a:r>
          </a:p>
          <a:p>
            <a:pPr algn="ctr"/>
            <a:r>
              <a:rPr lang="ru-RU" sz="1200" dirty="0" smtClean="0">
                <a:latin typeface="Franklin Gothic Book" panose="020B0503020102020204" pitchFamily="34" charset="0"/>
              </a:rPr>
              <a:t>Высочайшая вероятность проявлений РП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58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1068</Words>
  <Application>Microsoft Office PowerPoint</Application>
  <PresentationFormat>Широкоэкранный</PresentationFormat>
  <Paragraphs>240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Comic Sans MS</vt:lpstr>
      <vt:lpstr>Franklin Gothic Book</vt:lpstr>
      <vt:lpstr>Franklin Gothic Demi</vt:lpstr>
      <vt:lpstr>Franklin Gothic Demi Cond</vt:lpstr>
      <vt:lpstr>Franklin Gothic Heavy</vt:lpstr>
      <vt:lpstr>ITCFranklinGothicW10-Bk 862339</vt:lpstr>
      <vt:lpstr>Palatino Linotype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</cp:revision>
  <dcterms:created xsi:type="dcterms:W3CDTF">2024-01-17T07:30:39Z</dcterms:created>
  <dcterms:modified xsi:type="dcterms:W3CDTF">2024-01-17T09:12:43Z</dcterms:modified>
</cp:coreProperties>
</file>