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80" r:id="rId3"/>
    <p:sldId id="268" r:id="rId4"/>
    <p:sldId id="269" r:id="rId5"/>
    <p:sldId id="291" r:id="rId6"/>
    <p:sldId id="270" r:id="rId7"/>
    <p:sldId id="293" r:id="rId8"/>
    <p:sldId id="272" r:id="rId9"/>
    <p:sldId id="282" r:id="rId10"/>
    <p:sldId id="278" r:id="rId11"/>
    <p:sldId id="286" r:id="rId12"/>
    <p:sldId id="281" r:id="rId13"/>
    <p:sldId id="283" r:id="rId14"/>
    <p:sldId id="285" r:id="rId15"/>
    <p:sldId id="287" r:id="rId16"/>
    <p:sldId id="288" r:id="rId17"/>
    <p:sldId id="289" r:id="rId18"/>
    <p:sldId id="274" r:id="rId19"/>
    <p:sldId id="273" r:id="rId20"/>
    <p:sldId id="263" r:id="rId21"/>
    <p:sldId id="279" r:id="rId22"/>
    <p:sldId id="265" r:id="rId23"/>
    <p:sldId id="266" r:id="rId24"/>
    <p:sldId id="290" r:id="rId25"/>
    <p:sldId id="292" r:id="rId26"/>
    <p:sldId id="258" r:id="rId27"/>
    <p:sldId id="267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94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F26A32-7756-4EE4-A883-4EED4A69014C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0068AFE-3ABA-4CF0-ADC4-E8F1351420B0}">
      <dgm:prSet phldrT="[Текст]" phldr="1"/>
      <dgm:spPr/>
      <dgm:t>
        <a:bodyPr/>
        <a:lstStyle/>
        <a:p>
          <a:endParaRPr lang="ru-RU" dirty="0"/>
        </a:p>
      </dgm:t>
    </dgm:pt>
    <dgm:pt modelId="{631CB2DA-D83E-44BF-925F-D6BFD907480C}" type="parTrans" cxnId="{2524AF63-F7EF-4B84-A221-1D69E97F81A0}">
      <dgm:prSet/>
      <dgm:spPr/>
      <dgm:t>
        <a:bodyPr/>
        <a:lstStyle/>
        <a:p>
          <a:endParaRPr lang="ru-RU"/>
        </a:p>
      </dgm:t>
    </dgm:pt>
    <dgm:pt modelId="{0EF98CB2-F40E-4038-9562-5FB729897F7E}" type="sibTrans" cxnId="{2524AF63-F7EF-4B84-A221-1D69E97F81A0}">
      <dgm:prSet/>
      <dgm:spPr/>
      <dgm:t>
        <a:bodyPr/>
        <a:lstStyle/>
        <a:p>
          <a:endParaRPr lang="ru-RU"/>
        </a:p>
      </dgm:t>
    </dgm:pt>
    <dgm:pt modelId="{EF2CC32E-DAC7-45FE-8F81-8906F928F666}">
      <dgm:prSet phldrT="[Текст]" phldr="1"/>
      <dgm:spPr/>
      <dgm:t>
        <a:bodyPr/>
        <a:lstStyle/>
        <a:p>
          <a:endParaRPr lang="ru-RU" dirty="0"/>
        </a:p>
      </dgm:t>
    </dgm:pt>
    <dgm:pt modelId="{5326078D-81B6-4E34-B24E-3906952D4699}" type="parTrans" cxnId="{F6A7C69B-3286-4085-8AF5-5555B1E3C9A7}">
      <dgm:prSet/>
      <dgm:spPr/>
      <dgm:t>
        <a:bodyPr/>
        <a:lstStyle/>
        <a:p>
          <a:endParaRPr lang="ru-RU"/>
        </a:p>
      </dgm:t>
    </dgm:pt>
    <dgm:pt modelId="{BA41A4B5-3A0F-4747-B423-1E35062DE243}" type="sibTrans" cxnId="{F6A7C69B-3286-4085-8AF5-5555B1E3C9A7}">
      <dgm:prSet/>
      <dgm:spPr/>
      <dgm:t>
        <a:bodyPr/>
        <a:lstStyle/>
        <a:p>
          <a:endParaRPr lang="ru-RU"/>
        </a:p>
      </dgm:t>
    </dgm:pt>
    <dgm:pt modelId="{B38575D2-866A-422E-89D5-4205D489C764}">
      <dgm:prSet phldrT="[Текст]" phldr="1"/>
      <dgm:spPr/>
      <dgm:t>
        <a:bodyPr/>
        <a:lstStyle/>
        <a:p>
          <a:endParaRPr lang="ru-RU"/>
        </a:p>
      </dgm:t>
    </dgm:pt>
    <dgm:pt modelId="{F2457088-D52C-4704-8291-4DFA6B02E9FC}" type="parTrans" cxnId="{2D2522D2-F9F4-4070-ABB1-B144F946D3D7}">
      <dgm:prSet/>
      <dgm:spPr/>
      <dgm:t>
        <a:bodyPr/>
        <a:lstStyle/>
        <a:p>
          <a:endParaRPr lang="ru-RU"/>
        </a:p>
      </dgm:t>
    </dgm:pt>
    <dgm:pt modelId="{0B76EED0-5FB5-49EB-A97B-DCA694922AA5}" type="sibTrans" cxnId="{2D2522D2-F9F4-4070-ABB1-B144F946D3D7}">
      <dgm:prSet/>
      <dgm:spPr/>
      <dgm:t>
        <a:bodyPr/>
        <a:lstStyle/>
        <a:p>
          <a:endParaRPr lang="ru-RU"/>
        </a:p>
      </dgm:t>
    </dgm:pt>
    <dgm:pt modelId="{4FED66E7-8BB2-47FA-A38F-54BE7423179E}">
      <dgm:prSet phldrT="[Текст]" phldr="1"/>
      <dgm:spPr/>
      <dgm:t>
        <a:bodyPr/>
        <a:lstStyle/>
        <a:p>
          <a:endParaRPr lang="ru-RU"/>
        </a:p>
      </dgm:t>
    </dgm:pt>
    <dgm:pt modelId="{E75EFB20-DA01-42A2-B0BF-6B0F9D46EE73}" type="parTrans" cxnId="{A8C4444D-9B41-4987-94AC-F7464AB47801}">
      <dgm:prSet/>
      <dgm:spPr/>
      <dgm:t>
        <a:bodyPr/>
        <a:lstStyle/>
        <a:p>
          <a:endParaRPr lang="ru-RU"/>
        </a:p>
      </dgm:t>
    </dgm:pt>
    <dgm:pt modelId="{4583B4B2-5550-4E84-9AC6-F5AC719CDB26}" type="sibTrans" cxnId="{A8C4444D-9B41-4987-94AC-F7464AB47801}">
      <dgm:prSet/>
      <dgm:spPr/>
      <dgm:t>
        <a:bodyPr/>
        <a:lstStyle/>
        <a:p>
          <a:endParaRPr lang="ru-RU"/>
        </a:p>
      </dgm:t>
    </dgm:pt>
    <dgm:pt modelId="{F52DC454-C6FE-46CF-AC4E-ADBA9C0E9BE3}" type="pres">
      <dgm:prSet presAssocID="{0DF26A32-7756-4EE4-A883-4EED4A69014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AC9EAE-3FBF-45D6-9D18-76995BB819AC}" type="pres">
      <dgm:prSet presAssocID="{A0068AFE-3ABA-4CF0-ADC4-E8F1351420B0}" presName="compNode" presStyleCnt="0"/>
      <dgm:spPr/>
    </dgm:pt>
    <dgm:pt modelId="{91CB48BB-C980-4115-94AC-05993CA3F444}" type="pres">
      <dgm:prSet presAssocID="{A0068AFE-3ABA-4CF0-ADC4-E8F1351420B0}" presName="pictRect" presStyleLbl="node1" presStyleIdx="0" presStyleCnt="4" custScaleX="100084" custScaleY="116817" custLinFactNeighborX="1462" custLinFactNeighborY="4735"/>
      <dgm:spPr/>
    </dgm:pt>
    <dgm:pt modelId="{931646AD-3F51-48B3-90DD-F3F17A0D490E}" type="pres">
      <dgm:prSet presAssocID="{A0068AFE-3ABA-4CF0-ADC4-E8F1351420B0}" presName="textRec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FAA8D8-122A-4064-90D2-A9A2AB36AF3B}" type="pres">
      <dgm:prSet presAssocID="{0EF98CB2-F40E-4038-9562-5FB729897F7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FB127C2F-A42B-48D5-AB57-4AEC0C901086}" type="pres">
      <dgm:prSet presAssocID="{EF2CC32E-DAC7-45FE-8F81-8906F928F666}" presName="compNode" presStyleCnt="0"/>
      <dgm:spPr/>
    </dgm:pt>
    <dgm:pt modelId="{BEA7CDCF-0340-4D8F-9599-16188B5DFA07}" type="pres">
      <dgm:prSet presAssocID="{EF2CC32E-DAC7-45FE-8F81-8906F928F666}" presName="pictRect" presStyleLbl="node1" presStyleIdx="1" presStyleCnt="4"/>
      <dgm:spPr/>
    </dgm:pt>
    <dgm:pt modelId="{FBDA280F-27B1-44AE-BE23-5063682B64E7}" type="pres">
      <dgm:prSet presAssocID="{EF2CC32E-DAC7-45FE-8F81-8906F928F666}" presName="textRec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9C02C3-302B-42A6-BACD-DCA4A521549F}" type="pres">
      <dgm:prSet presAssocID="{BA41A4B5-3A0F-4747-B423-1E35062DE243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9896082-6022-4DBC-8506-795E42588443}" type="pres">
      <dgm:prSet presAssocID="{B38575D2-866A-422E-89D5-4205D489C764}" presName="compNode" presStyleCnt="0"/>
      <dgm:spPr/>
    </dgm:pt>
    <dgm:pt modelId="{B195E01C-3C4D-4B2A-8E97-0DA650F217FF}" type="pres">
      <dgm:prSet presAssocID="{B38575D2-866A-422E-89D5-4205D489C764}" presName="pictRect" presStyleLbl="node1" presStyleIdx="2" presStyleCnt="4"/>
      <dgm:spPr/>
    </dgm:pt>
    <dgm:pt modelId="{C749E067-6582-406B-89EB-9FCB319A347A}" type="pres">
      <dgm:prSet presAssocID="{B38575D2-866A-422E-89D5-4205D489C764}" presName="textRec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DEB736-6BD5-44CF-AE20-722F4523326D}" type="pres">
      <dgm:prSet presAssocID="{0B76EED0-5FB5-49EB-A97B-DCA694922AA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67F675A-EE11-47FB-9F7A-A082BC5FB18D}" type="pres">
      <dgm:prSet presAssocID="{4FED66E7-8BB2-47FA-A38F-54BE7423179E}" presName="compNode" presStyleCnt="0"/>
      <dgm:spPr/>
    </dgm:pt>
    <dgm:pt modelId="{B2A643CD-9A58-4638-A157-AA7A6F074107}" type="pres">
      <dgm:prSet presAssocID="{4FED66E7-8BB2-47FA-A38F-54BE7423179E}" presName="pictRect" presStyleLbl="node1" presStyleIdx="3" presStyleCnt="4"/>
      <dgm:spPr/>
    </dgm:pt>
    <dgm:pt modelId="{3E28D5E8-2ABC-4EB2-9FB2-2A33DE80371A}" type="pres">
      <dgm:prSet presAssocID="{4FED66E7-8BB2-47FA-A38F-54BE7423179E}" presName="textRec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2C06F7-3C51-4521-B09F-B01B181678D3}" type="presOf" srcId="{B38575D2-866A-422E-89D5-4205D489C764}" destId="{C749E067-6582-406B-89EB-9FCB319A347A}" srcOrd="0" destOrd="0" presId="urn:microsoft.com/office/officeart/2005/8/layout/pList1"/>
    <dgm:cxn modelId="{23D6959D-91DB-4E5E-9657-EF46FB27E977}" type="presOf" srcId="{EF2CC32E-DAC7-45FE-8F81-8906F928F666}" destId="{FBDA280F-27B1-44AE-BE23-5063682B64E7}" srcOrd="0" destOrd="0" presId="urn:microsoft.com/office/officeart/2005/8/layout/pList1"/>
    <dgm:cxn modelId="{F6A7C69B-3286-4085-8AF5-5555B1E3C9A7}" srcId="{0DF26A32-7756-4EE4-A883-4EED4A69014C}" destId="{EF2CC32E-DAC7-45FE-8F81-8906F928F666}" srcOrd="1" destOrd="0" parTransId="{5326078D-81B6-4E34-B24E-3906952D4699}" sibTransId="{BA41A4B5-3A0F-4747-B423-1E35062DE243}"/>
    <dgm:cxn modelId="{A6E9D9C2-FAFD-445F-9F1F-AEEEFC83C2D0}" type="presOf" srcId="{A0068AFE-3ABA-4CF0-ADC4-E8F1351420B0}" destId="{931646AD-3F51-48B3-90DD-F3F17A0D490E}" srcOrd="0" destOrd="0" presId="urn:microsoft.com/office/officeart/2005/8/layout/pList1"/>
    <dgm:cxn modelId="{2D2522D2-F9F4-4070-ABB1-B144F946D3D7}" srcId="{0DF26A32-7756-4EE4-A883-4EED4A69014C}" destId="{B38575D2-866A-422E-89D5-4205D489C764}" srcOrd="2" destOrd="0" parTransId="{F2457088-D52C-4704-8291-4DFA6B02E9FC}" sibTransId="{0B76EED0-5FB5-49EB-A97B-DCA694922AA5}"/>
    <dgm:cxn modelId="{FC0B8A9E-D5F8-4722-8145-5C9E9C4A7AEA}" type="presOf" srcId="{BA41A4B5-3A0F-4747-B423-1E35062DE243}" destId="{8F9C02C3-302B-42A6-BACD-DCA4A521549F}" srcOrd="0" destOrd="0" presId="urn:microsoft.com/office/officeart/2005/8/layout/pList1"/>
    <dgm:cxn modelId="{F4FBB8D8-FBDB-4EE5-B2A7-5CC6C3A0D311}" type="presOf" srcId="{0DF26A32-7756-4EE4-A883-4EED4A69014C}" destId="{F52DC454-C6FE-46CF-AC4E-ADBA9C0E9BE3}" srcOrd="0" destOrd="0" presId="urn:microsoft.com/office/officeart/2005/8/layout/pList1"/>
    <dgm:cxn modelId="{253689A2-89D5-4BF4-BB31-B4A447A6B7DD}" type="presOf" srcId="{4FED66E7-8BB2-47FA-A38F-54BE7423179E}" destId="{3E28D5E8-2ABC-4EB2-9FB2-2A33DE80371A}" srcOrd="0" destOrd="0" presId="urn:microsoft.com/office/officeart/2005/8/layout/pList1"/>
    <dgm:cxn modelId="{A8C4444D-9B41-4987-94AC-F7464AB47801}" srcId="{0DF26A32-7756-4EE4-A883-4EED4A69014C}" destId="{4FED66E7-8BB2-47FA-A38F-54BE7423179E}" srcOrd="3" destOrd="0" parTransId="{E75EFB20-DA01-42A2-B0BF-6B0F9D46EE73}" sibTransId="{4583B4B2-5550-4E84-9AC6-F5AC719CDB26}"/>
    <dgm:cxn modelId="{2524AF63-F7EF-4B84-A221-1D69E97F81A0}" srcId="{0DF26A32-7756-4EE4-A883-4EED4A69014C}" destId="{A0068AFE-3ABA-4CF0-ADC4-E8F1351420B0}" srcOrd="0" destOrd="0" parTransId="{631CB2DA-D83E-44BF-925F-D6BFD907480C}" sibTransId="{0EF98CB2-F40E-4038-9562-5FB729897F7E}"/>
    <dgm:cxn modelId="{9BB5E1DE-580F-4CB7-A35A-51B761B8F2AE}" type="presOf" srcId="{0B76EED0-5FB5-49EB-A97B-DCA694922AA5}" destId="{41DEB736-6BD5-44CF-AE20-722F4523326D}" srcOrd="0" destOrd="0" presId="urn:microsoft.com/office/officeart/2005/8/layout/pList1"/>
    <dgm:cxn modelId="{125E3A62-2007-4384-8FF1-A559F022FB10}" type="presOf" srcId="{0EF98CB2-F40E-4038-9562-5FB729897F7E}" destId="{B3FAA8D8-122A-4064-90D2-A9A2AB36AF3B}" srcOrd="0" destOrd="0" presId="urn:microsoft.com/office/officeart/2005/8/layout/pList1"/>
    <dgm:cxn modelId="{B6FF0A8E-01B7-4F5C-B086-3BD6AC17D2C2}" type="presParOf" srcId="{F52DC454-C6FE-46CF-AC4E-ADBA9C0E9BE3}" destId="{33AC9EAE-3FBF-45D6-9D18-76995BB819AC}" srcOrd="0" destOrd="0" presId="urn:microsoft.com/office/officeart/2005/8/layout/pList1"/>
    <dgm:cxn modelId="{7416801E-E799-4B1E-BB76-AD7378222867}" type="presParOf" srcId="{33AC9EAE-3FBF-45D6-9D18-76995BB819AC}" destId="{91CB48BB-C980-4115-94AC-05993CA3F444}" srcOrd="0" destOrd="0" presId="urn:microsoft.com/office/officeart/2005/8/layout/pList1"/>
    <dgm:cxn modelId="{209D6F56-324C-42D3-9516-29CAFA986043}" type="presParOf" srcId="{33AC9EAE-3FBF-45D6-9D18-76995BB819AC}" destId="{931646AD-3F51-48B3-90DD-F3F17A0D490E}" srcOrd="1" destOrd="0" presId="urn:microsoft.com/office/officeart/2005/8/layout/pList1"/>
    <dgm:cxn modelId="{28E3E8F9-A406-4743-A384-08E71DDEAAD3}" type="presParOf" srcId="{F52DC454-C6FE-46CF-AC4E-ADBA9C0E9BE3}" destId="{B3FAA8D8-122A-4064-90D2-A9A2AB36AF3B}" srcOrd="1" destOrd="0" presId="urn:microsoft.com/office/officeart/2005/8/layout/pList1"/>
    <dgm:cxn modelId="{4A333B05-3F01-4355-8198-15216B0C6553}" type="presParOf" srcId="{F52DC454-C6FE-46CF-AC4E-ADBA9C0E9BE3}" destId="{FB127C2F-A42B-48D5-AB57-4AEC0C901086}" srcOrd="2" destOrd="0" presId="urn:microsoft.com/office/officeart/2005/8/layout/pList1"/>
    <dgm:cxn modelId="{102F0062-B347-4859-AE29-749D74019702}" type="presParOf" srcId="{FB127C2F-A42B-48D5-AB57-4AEC0C901086}" destId="{BEA7CDCF-0340-4D8F-9599-16188B5DFA07}" srcOrd="0" destOrd="0" presId="urn:microsoft.com/office/officeart/2005/8/layout/pList1"/>
    <dgm:cxn modelId="{D53C417C-1199-4A23-A5D8-8CBADB9B143B}" type="presParOf" srcId="{FB127C2F-A42B-48D5-AB57-4AEC0C901086}" destId="{FBDA280F-27B1-44AE-BE23-5063682B64E7}" srcOrd="1" destOrd="0" presId="urn:microsoft.com/office/officeart/2005/8/layout/pList1"/>
    <dgm:cxn modelId="{2D70D2CE-03A5-4F1F-9BDB-8D20CB24AD9B}" type="presParOf" srcId="{F52DC454-C6FE-46CF-AC4E-ADBA9C0E9BE3}" destId="{8F9C02C3-302B-42A6-BACD-DCA4A521549F}" srcOrd="3" destOrd="0" presId="urn:microsoft.com/office/officeart/2005/8/layout/pList1"/>
    <dgm:cxn modelId="{7618A96B-FA2C-48F4-A23B-17B950E88EFD}" type="presParOf" srcId="{F52DC454-C6FE-46CF-AC4E-ADBA9C0E9BE3}" destId="{79896082-6022-4DBC-8506-795E42588443}" srcOrd="4" destOrd="0" presId="urn:microsoft.com/office/officeart/2005/8/layout/pList1"/>
    <dgm:cxn modelId="{ABD4F160-51C0-4CCD-A4D9-5DD889065BA0}" type="presParOf" srcId="{79896082-6022-4DBC-8506-795E42588443}" destId="{B195E01C-3C4D-4B2A-8E97-0DA650F217FF}" srcOrd="0" destOrd="0" presId="urn:microsoft.com/office/officeart/2005/8/layout/pList1"/>
    <dgm:cxn modelId="{38B1B07B-D6E0-49A8-A799-71C564F51605}" type="presParOf" srcId="{79896082-6022-4DBC-8506-795E42588443}" destId="{C749E067-6582-406B-89EB-9FCB319A347A}" srcOrd="1" destOrd="0" presId="urn:microsoft.com/office/officeart/2005/8/layout/pList1"/>
    <dgm:cxn modelId="{E91CAE62-783C-41E3-97C9-3DA0D0CFDB66}" type="presParOf" srcId="{F52DC454-C6FE-46CF-AC4E-ADBA9C0E9BE3}" destId="{41DEB736-6BD5-44CF-AE20-722F4523326D}" srcOrd="5" destOrd="0" presId="urn:microsoft.com/office/officeart/2005/8/layout/pList1"/>
    <dgm:cxn modelId="{E8FDF664-4E63-4E15-8480-FC6F7C3F66F2}" type="presParOf" srcId="{F52DC454-C6FE-46CF-AC4E-ADBA9C0E9BE3}" destId="{767F675A-EE11-47FB-9F7A-A082BC5FB18D}" srcOrd="6" destOrd="0" presId="urn:microsoft.com/office/officeart/2005/8/layout/pList1"/>
    <dgm:cxn modelId="{EB50A16B-0416-474E-A97F-451C8D513675}" type="presParOf" srcId="{767F675A-EE11-47FB-9F7A-A082BC5FB18D}" destId="{B2A643CD-9A58-4638-A157-AA7A6F074107}" srcOrd="0" destOrd="0" presId="urn:microsoft.com/office/officeart/2005/8/layout/pList1"/>
    <dgm:cxn modelId="{2F1ED6AC-301D-41BF-AB2E-B85686D75BFE}" type="presParOf" srcId="{767F675A-EE11-47FB-9F7A-A082BC5FB18D}" destId="{3E28D5E8-2ABC-4EB2-9FB2-2A33DE80371A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8C4226-3F16-4BF1-8941-B2367FA15BF4}" type="doc">
      <dgm:prSet loTypeId="urn:microsoft.com/office/officeart/2005/8/layout/vList4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47DAD1-1A6F-46B0-8DE9-CD97BA32D852}">
      <dgm:prSet phldrT="[Текст]" custT="1"/>
      <dgm:spPr/>
      <dgm:t>
        <a:bodyPr/>
        <a:lstStyle/>
        <a:p>
          <a:r>
            <a:rPr lang="ru-RU" sz="2700" dirty="0" smtClean="0"/>
            <a:t>*</a:t>
          </a:r>
          <a:r>
            <a:rPr lang="ru-RU" sz="2000" dirty="0" smtClean="0">
              <a:solidFill>
                <a:schemeClr val="tx1"/>
              </a:solidFill>
            </a:rPr>
            <a:t>планирует, организует и координирует работу </a:t>
          </a:r>
        </a:p>
        <a:p>
          <a:r>
            <a:rPr lang="ru-RU" sz="2000" dirty="0" smtClean="0">
              <a:solidFill>
                <a:schemeClr val="tx1"/>
              </a:solidFill>
            </a:rPr>
            <a:t>*оценивает эффективность работы </a:t>
          </a:r>
          <a:r>
            <a:rPr lang="ru-RU" sz="2000" dirty="0" err="1" smtClean="0">
              <a:solidFill>
                <a:schemeClr val="tx1"/>
              </a:solidFill>
            </a:rPr>
            <a:t>ППк</a:t>
          </a:r>
          <a:endParaRPr lang="ru-RU" sz="2000" dirty="0" smtClean="0">
            <a:solidFill>
              <a:schemeClr val="tx1"/>
            </a:solidFill>
          </a:endParaRPr>
        </a:p>
        <a:p>
          <a:r>
            <a:rPr lang="ru-RU" sz="2000" dirty="0" smtClean="0">
              <a:solidFill>
                <a:schemeClr val="tx1"/>
              </a:solidFill>
            </a:rPr>
            <a:t>* проводит заседания </a:t>
          </a:r>
          <a:r>
            <a:rPr lang="ru-RU" sz="2000" dirty="0" err="1" smtClean="0">
              <a:solidFill>
                <a:schemeClr val="tx1"/>
              </a:solidFill>
            </a:rPr>
            <a:t>ППк</a:t>
          </a:r>
          <a:endParaRPr lang="ru-RU" sz="2000" dirty="0">
            <a:solidFill>
              <a:schemeClr val="tx1"/>
            </a:solidFill>
          </a:endParaRPr>
        </a:p>
      </dgm:t>
    </dgm:pt>
    <dgm:pt modelId="{B4263799-A124-4FF8-8433-F3BD014D7434}" type="parTrans" cxnId="{305781D2-D5D1-45D9-9BF5-D996BF890EF4}">
      <dgm:prSet/>
      <dgm:spPr/>
      <dgm:t>
        <a:bodyPr/>
        <a:lstStyle/>
        <a:p>
          <a:endParaRPr lang="ru-RU"/>
        </a:p>
      </dgm:t>
    </dgm:pt>
    <dgm:pt modelId="{0967D4E3-AD37-48EB-9989-1ABC844275E4}" type="sibTrans" cxnId="{305781D2-D5D1-45D9-9BF5-D996BF890EF4}">
      <dgm:prSet/>
      <dgm:spPr/>
      <dgm:t>
        <a:bodyPr/>
        <a:lstStyle/>
        <a:p>
          <a:endParaRPr lang="ru-RU"/>
        </a:p>
      </dgm:t>
    </dgm:pt>
    <dgm:pt modelId="{47ECD140-0A0A-4A1C-9CD1-EE6E8E3F3A51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*</a:t>
          </a:r>
          <a:r>
            <a:rPr lang="ru-RU" sz="2000" dirty="0" smtClean="0">
              <a:solidFill>
                <a:schemeClr val="tx1"/>
              </a:solidFill>
            </a:rPr>
            <a:t>осуществляет запись обучающихся на </a:t>
          </a:r>
          <a:r>
            <a:rPr lang="ru-RU" sz="2000" dirty="0" err="1" smtClean="0">
              <a:solidFill>
                <a:schemeClr val="tx1"/>
              </a:solidFill>
            </a:rPr>
            <a:t>ППк</a:t>
          </a:r>
          <a:endParaRPr lang="ru-RU" sz="2000" dirty="0" smtClean="0">
            <a:solidFill>
              <a:schemeClr val="tx1"/>
            </a:solidFill>
          </a:endParaRPr>
        </a:p>
        <a:p>
          <a:r>
            <a:rPr lang="ru-RU" sz="2000" dirty="0" smtClean="0">
              <a:solidFill>
                <a:schemeClr val="tx1"/>
              </a:solidFill>
            </a:rPr>
            <a:t>*оформляет протоколы, формирует по запросу выписку из решения </a:t>
          </a:r>
          <a:r>
            <a:rPr lang="ru-RU" sz="2000" dirty="0" err="1" smtClean="0">
              <a:solidFill>
                <a:schemeClr val="tx1"/>
              </a:solidFill>
            </a:rPr>
            <a:t>ППк</a:t>
          </a:r>
          <a:endParaRPr lang="ru-RU" sz="2000" dirty="0" smtClean="0">
            <a:solidFill>
              <a:schemeClr val="tx1"/>
            </a:solidFill>
          </a:endParaRPr>
        </a:p>
        <a:p>
          <a:r>
            <a:rPr lang="ru-RU" sz="2000" dirty="0" smtClean="0">
              <a:solidFill>
                <a:schemeClr val="tx1"/>
              </a:solidFill>
            </a:rPr>
            <a:t>*ведет учебную документацию</a:t>
          </a:r>
          <a:endParaRPr lang="ru-RU" sz="2000" dirty="0">
            <a:solidFill>
              <a:schemeClr val="tx1"/>
            </a:solidFill>
          </a:endParaRPr>
        </a:p>
      </dgm:t>
    </dgm:pt>
    <dgm:pt modelId="{75077722-FA8F-47C9-A3DF-4E1FE35B1D06}" type="parTrans" cxnId="{0341C85A-53E6-4913-A60C-623D45BEC494}">
      <dgm:prSet/>
      <dgm:spPr/>
      <dgm:t>
        <a:bodyPr/>
        <a:lstStyle/>
        <a:p>
          <a:endParaRPr lang="ru-RU"/>
        </a:p>
      </dgm:t>
    </dgm:pt>
    <dgm:pt modelId="{7B0CF635-6AAC-41BC-946E-BFED84E5C593}" type="sibTrans" cxnId="{0341C85A-53E6-4913-A60C-623D45BEC494}">
      <dgm:prSet/>
      <dgm:spPr/>
      <dgm:t>
        <a:bodyPr/>
        <a:lstStyle/>
        <a:p>
          <a:endParaRPr lang="ru-RU"/>
        </a:p>
      </dgm:t>
    </dgm:pt>
    <dgm:pt modelId="{536DFDA4-6BB0-44F6-9E0E-188034714DFF}">
      <dgm:prSet phldrT="[Текст]" custT="1"/>
      <dgm:spPr/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* проводят комплексное обследование(первичное, динамическое)обучающихся </a:t>
          </a:r>
        </a:p>
        <a:p>
          <a:r>
            <a:rPr lang="ru-RU" sz="1800" dirty="0" smtClean="0">
              <a:solidFill>
                <a:schemeClr val="tx1"/>
              </a:solidFill>
            </a:rPr>
            <a:t>*по результатам готовят представления, заключения участвуют в заседании</a:t>
          </a:r>
        </a:p>
        <a:p>
          <a:r>
            <a:rPr lang="ru-RU" sz="1800" dirty="0" smtClean="0">
              <a:solidFill>
                <a:schemeClr val="tx1"/>
              </a:solidFill>
            </a:rPr>
            <a:t>*</a:t>
          </a:r>
          <a:r>
            <a:rPr lang="ru-RU" sz="1800" dirty="0" err="1" smtClean="0">
              <a:solidFill>
                <a:schemeClr val="tx1"/>
              </a:solidFill>
            </a:rPr>
            <a:t>консультируют,оказывают</a:t>
          </a:r>
          <a:r>
            <a:rPr lang="ru-RU" sz="1800" dirty="0" smtClean="0">
              <a:solidFill>
                <a:schemeClr val="tx1"/>
              </a:solidFill>
            </a:rPr>
            <a:t> методическую поддержку</a:t>
          </a:r>
          <a:endParaRPr lang="ru-RU" sz="1800" dirty="0">
            <a:solidFill>
              <a:schemeClr val="tx1"/>
            </a:solidFill>
          </a:endParaRPr>
        </a:p>
      </dgm:t>
    </dgm:pt>
    <dgm:pt modelId="{842B355C-09DE-4357-A2B0-65ED6425F2C7}" type="parTrans" cxnId="{3B3112BA-E508-49F7-A5F8-AFAF01A39AED}">
      <dgm:prSet/>
      <dgm:spPr/>
      <dgm:t>
        <a:bodyPr/>
        <a:lstStyle/>
        <a:p>
          <a:endParaRPr lang="ru-RU"/>
        </a:p>
      </dgm:t>
    </dgm:pt>
    <dgm:pt modelId="{FF8CF892-2A6E-46C7-94BB-B7CD015BAF9B}" type="sibTrans" cxnId="{3B3112BA-E508-49F7-A5F8-AFAF01A39AED}">
      <dgm:prSet/>
      <dgm:spPr/>
      <dgm:t>
        <a:bodyPr/>
        <a:lstStyle/>
        <a:p>
          <a:endParaRPr lang="ru-RU"/>
        </a:p>
      </dgm:t>
    </dgm:pt>
    <dgm:pt modelId="{9C1D3D8C-BE63-4743-B684-EF8C52FEEF80}" type="pres">
      <dgm:prSet presAssocID="{BC8C4226-3F16-4BF1-8941-B2367FA15BF4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CCA1D01-2727-4A65-9B28-C95E5CD123F1}" type="pres">
      <dgm:prSet presAssocID="{BF47DAD1-1A6F-46B0-8DE9-CD97BA32D852}" presName="comp" presStyleCnt="0"/>
      <dgm:spPr/>
    </dgm:pt>
    <dgm:pt modelId="{B540AFB4-3C48-48EE-B923-17A125FD6FA6}" type="pres">
      <dgm:prSet presAssocID="{BF47DAD1-1A6F-46B0-8DE9-CD97BA32D852}" presName="box" presStyleLbl="node1" presStyleIdx="0" presStyleCnt="3"/>
      <dgm:spPr/>
      <dgm:t>
        <a:bodyPr/>
        <a:lstStyle/>
        <a:p>
          <a:endParaRPr lang="ru-RU"/>
        </a:p>
      </dgm:t>
    </dgm:pt>
    <dgm:pt modelId="{1E4BA39F-BA17-4841-8641-5F4DCDB1C2D1}" type="pres">
      <dgm:prSet presAssocID="{BF47DAD1-1A6F-46B0-8DE9-CD97BA32D852}" presName="img" presStyleLbl="fgImgPlace1" presStyleIdx="0" presStyleCnt="3"/>
      <dgm:spPr/>
    </dgm:pt>
    <dgm:pt modelId="{3424A11A-0095-4388-9A00-08AD6B6597D8}" type="pres">
      <dgm:prSet presAssocID="{BF47DAD1-1A6F-46B0-8DE9-CD97BA32D852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CB53CD-98D7-459F-A66C-DA3264E7ADF3}" type="pres">
      <dgm:prSet presAssocID="{0967D4E3-AD37-48EB-9989-1ABC844275E4}" presName="spacer" presStyleCnt="0"/>
      <dgm:spPr/>
    </dgm:pt>
    <dgm:pt modelId="{30CEDAC5-6AC0-4775-AB03-1FEFAEC912FA}" type="pres">
      <dgm:prSet presAssocID="{47ECD140-0A0A-4A1C-9CD1-EE6E8E3F3A51}" presName="comp" presStyleCnt="0"/>
      <dgm:spPr/>
    </dgm:pt>
    <dgm:pt modelId="{D63A7A45-4566-4AC3-A7B6-B602FA90F8DD}" type="pres">
      <dgm:prSet presAssocID="{47ECD140-0A0A-4A1C-9CD1-EE6E8E3F3A51}" presName="box" presStyleLbl="node1" presStyleIdx="1" presStyleCnt="3"/>
      <dgm:spPr/>
      <dgm:t>
        <a:bodyPr/>
        <a:lstStyle/>
        <a:p>
          <a:endParaRPr lang="ru-RU"/>
        </a:p>
      </dgm:t>
    </dgm:pt>
    <dgm:pt modelId="{90D8496A-0279-4439-A710-BABA40CB3603}" type="pres">
      <dgm:prSet presAssocID="{47ECD140-0A0A-4A1C-9CD1-EE6E8E3F3A51}" presName="img" presStyleLbl="fgImgPlace1" presStyleIdx="1" presStyleCnt="3"/>
      <dgm:spPr/>
    </dgm:pt>
    <dgm:pt modelId="{53F90310-6A79-4499-8498-76A73947099E}" type="pres">
      <dgm:prSet presAssocID="{47ECD140-0A0A-4A1C-9CD1-EE6E8E3F3A51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E73192-CC1F-4D7D-ADA9-5D4265A3B082}" type="pres">
      <dgm:prSet presAssocID="{7B0CF635-6AAC-41BC-946E-BFED84E5C593}" presName="spacer" presStyleCnt="0"/>
      <dgm:spPr/>
    </dgm:pt>
    <dgm:pt modelId="{38DE48FE-4208-4396-BB24-11F886D98007}" type="pres">
      <dgm:prSet presAssocID="{536DFDA4-6BB0-44F6-9E0E-188034714DFF}" presName="comp" presStyleCnt="0"/>
      <dgm:spPr/>
    </dgm:pt>
    <dgm:pt modelId="{3CA0AC3F-3A8A-4CEB-A014-0128ED851835}" type="pres">
      <dgm:prSet presAssocID="{536DFDA4-6BB0-44F6-9E0E-188034714DFF}" presName="box" presStyleLbl="node1" presStyleIdx="2" presStyleCnt="3"/>
      <dgm:spPr/>
      <dgm:t>
        <a:bodyPr/>
        <a:lstStyle/>
        <a:p>
          <a:endParaRPr lang="ru-RU"/>
        </a:p>
      </dgm:t>
    </dgm:pt>
    <dgm:pt modelId="{79EADE02-70E4-4A8C-A1A4-7F3B69B68286}" type="pres">
      <dgm:prSet presAssocID="{536DFDA4-6BB0-44F6-9E0E-188034714DFF}" presName="img" presStyleLbl="fgImgPlace1" presStyleIdx="2" presStyleCnt="3"/>
      <dgm:spPr/>
    </dgm:pt>
    <dgm:pt modelId="{F9AAC1D4-3FE6-4519-A330-FFB969AD28C4}" type="pres">
      <dgm:prSet presAssocID="{536DFDA4-6BB0-44F6-9E0E-188034714DFF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5781D2-D5D1-45D9-9BF5-D996BF890EF4}" srcId="{BC8C4226-3F16-4BF1-8941-B2367FA15BF4}" destId="{BF47DAD1-1A6F-46B0-8DE9-CD97BA32D852}" srcOrd="0" destOrd="0" parTransId="{B4263799-A124-4FF8-8433-F3BD014D7434}" sibTransId="{0967D4E3-AD37-48EB-9989-1ABC844275E4}"/>
    <dgm:cxn modelId="{3B3112BA-E508-49F7-A5F8-AFAF01A39AED}" srcId="{BC8C4226-3F16-4BF1-8941-B2367FA15BF4}" destId="{536DFDA4-6BB0-44F6-9E0E-188034714DFF}" srcOrd="2" destOrd="0" parTransId="{842B355C-09DE-4357-A2B0-65ED6425F2C7}" sibTransId="{FF8CF892-2A6E-46C7-94BB-B7CD015BAF9B}"/>
    <dgm:cxn modelId="{AF46FE06-2FE5-4FA0-9B33-322697D20B38}" type="presOf" srcId="{47ECD140-0A0A-4A1C-9CD1-EE6E8E3F3A51}" destId="{53F90310-6A79-4499-8498-76A73947099E}" srcOrd="1" destOrd="0" presId="urn:microsoft.com/office/officeart/2005/8/layout/vList4"/>
    <dgm:cxn modelId="{0341C85A-53E6-4913-A60C-623D45BEC494}" srcId="{BC8C4226-3F16-4BF1-8941-B2367FA15BF4}" destId="{47ECD140-0A0A-4A1C-9CD1-EE6E8E3F3A51}" srcOrd="1" destOrd="0" parTransId="{75077722-FA8F-47C9-A3DF-4E1FE35B1D06}" sibTransId="{7B0CF635-6AAC-41BC-946E-BFED84E5C593}"/>
    <dgm:cxn modelId="{1BB25C03-034C-418A-892E-F7FFFED8B938}" type="presOf" srcId="{536DFDA4-6BB0-44F6-9E0E-188034714DFF}" destId="{3CA0AC3F-3A8A-4CEB-A014-0128ED851835}" srcOrd="0" destOrd="0" presId="urn:microsoft.com/office/officeart/2005/8/layout/vList4"/>
    <dgm:cxn modelId="{C14C3E8A-FE09-4EE8-83CC-74F9FD14F9E2}" type="presOf" srcId="{47ECD140-0A0A-4A1C-9CD1-EE6E8E3F3A51}" destId="{D63A7A45-4566-4AC3-A7B6-B602FA90F8DD}" srcOrd="0" destOrd="0" presId="urn:microsoft.com/office/officeart/2005/8/layout/vList4"/>
    <dgm:cxn modelId="{06A9C65F-A651-4FCA-9A91-09FD0718E47D}" type="presOf" srcId="{536DFDA4-6BB0-44F6-9E0E-188034714DFF}" destId="{F9AAC1D4-3FE6-4519-A330-FFB969AD28C4}" srcOrd="1" destOrd="0" presId="urn:microsoft.com/office/officeart/2005/8/layout/vList4"/>
    <dgm:cxn modelId="{4FC96AC7-8A5D-482E-B8D1-154F35604252}" type="presOf" srcId="{BC8C4226-3F16-4BF1-8941-B2367FA15BF4}" destId="{9C1D3D8C-BE63-4743-B684-EF8C52FEEF80}" srcOrd="0" destOrd="0" presId="urn:microsoft.com/office/officeart/2005/8/layout/vList4"/>
    <dgm:cxn modelId="{1F3B7CA2-BC7B-4730-8A3E-65E51F2FCD49}" type="presOf" srcId="{BF47DAD1-1A6F-46B0-8DE9-CD97BA32D852}" destId="{3424A11A-0095-4388-9A00-08AD6B6597D8}" srcOrd="1" destOrd="0" presId="urn:microsoft.com/office/officeart/2005/8/layout/vList4"/>
    <dgm:cxn modelId="{A86FE76F-D4AE-49F4-9E8A-A75DCD805C5E}" type="presOf" srcId="{BF47DAD1-1A6F-46B0-8DE9-CD97BA32D852}" destId="{B540AFB4-3C48-48EE-B923-17A125FD6FA6}" srcOrd="0" destOrd="0" presId="urn:microsoft.com/office/officeart/2005/8/layout/vList4"/>
    <dgm:cxn modelId="{289F3D86-503F-42BC-9581-8D755F78EDAC}" type="presParOf" srcId="{9C1D3D8C-BE63-4743-B684-EF8C52FEEF80}" destId="{3CCA1D01-2727-4A65-9B28-C95E5CD123F1}" srcOrd="0" destOrd="0" presId="urn:microsoft.com/office/officeart/2005/8/layout/vList4"/>
    <dgm:cxn modelId="{2C03BA22-916D-4363-B8EC-8F90F63463A4}" type="presParOf" srcId="{3CCA1D01-2727-4A65-9B28-C95E5CD123F1}" destId="{B540AFB4-3C48-48EE-B923-17A125FD6FA6}" srcOrd="0" destOrd="0" presId="urn:microsoft.com/office/officeart/2005/8/layout/vList4"/>
    <dgm:cxn modelId="{1C812845-3E99-4B3C-8807-009DEA362611}" type="presParOf" srcId="{3CCA1D01-2727-4A65-9B28-C95E5CD123F1}" destId="{1E4BA39F-BA17-4841-8641-5F4DCDB1C2D1}" srcOrd="1" destOrd="0" presId="urn:microsoft.com/office/officeart/2005/8/layout/vList4"/>
    <dgm:cxn modelId="{9D0F57DB-91F2-4FF5-AF32-DEA980CFF54E}" type="presParOf" srcId="{3CCA1D01-2727-4A65-9B28-C95E5CD123F1}" destId="{3424A11A-0095-4388-9A00-08AD6B6597D8}" srcOrd="2" destOrd="0" presId="urn:microsoft.com/office/officeart/2005/8/layout/vList4"/>
    <dgm:cxn modelId="{25A764DB-5A8C-432E-9AD4-8CAFAE4BE31D}" type="presParOf" srcId="{9C1D3D8C-BE63-4743-B684-EF8C52FEEF80}" destId="{0FCB53CD-98D7-459F-A66C-DA3264E7ADF3}" srcOrd="1" destOrd="0" presId="urn:microsoft.com/office/officeart/2005/8/layout/vList4"/>
    <dgm:cxn modelId="{D0CD0E15-3FE1-41CC-8253-56E2D6B83C55}" type="presParOf" srcId="{9C1D3D8C-BE63-4743-B684-EF8C52FEEF80}" destId="{30CEDAC5-6AC0-4775-AB03-1FEFAEC912FA}" srcOrd="2" destOrd="0" presId="urn:microsoft.com/office/officeart/2005/8/layout/vList4"/>
    <dgm:cxn modelId="{46CAF1F1-EF23-461A-B861-8B200570C9EA}" type="presParOf" srcId="{30CEDAC5-6AC0-4775-AB03-1FEFAEC912FA}" destId="{D63A7A45-4566-4AC3-A7B6-B602FA90F8DD}" srcOrd="0" destOrd="0" presId="urn:microsoft.com/office/officeart/2005/8/layout/vList4"/>
    <dgm:cxn modelId="{6B6DBD11-200D-4280-896B-7A3AF6614863}" type="presParOf" srcId="{30CEDAC5-6AC0-4775-AB03-1FEFAEC912FA}" destId="{90D8496A-0279-4439-A710-BABA40CB3603}" srcOrd="1" destOrd="0" presId="urn:microsoft.com/office/officeart/2005/8/layout/vList4"/>
    <dgm:cxn modelId="{13B2B0E1-6B3B-44EB-AF43-EDA66E3ACD2C}" type="presParOf" srcId="{30CEDAC5-6AC0-4775-AB03-1FEFAEC912FA}" destId="{53F90310-6A79-4499-8498-76A73947099E}" srcOrd="2" destOrd="0" presId="urn:microsoft.com/office/officeart/2005/8/layout/vList4"/>
    <dgm:cxn modelId="{A9BD42CD-92B7-4857-88EE-42C27F5F11C3}" type="presParOf" srcId="{9C1D3D8C-BE63-4743-B684-EF8C52FEEF80}" destId="{D7E73192-CC1F-4D7D-ADA9-5D4265A3B082}" srcOrd="3" destOrd="0" presId="urn:microsoft.com/office/officeart/2005/8/layout/vList4"/>
    <dgm:cxn modelId="{58B7DAF8-B36C-448A-87F1-23C8FAF41541}" type="presParOf" srcId="{9C1D3D8C-BE63-4743-B684-EF8C52FEEF80}" destId="{38DE48FE-4208-4396-BB24-11F886D98007}" srcOrd="4" destOrd="0" presId="urn:microsoft.com/office/officeart/2005/8/layout/vList4"/>
    <dgm:cxn modelId="{6249EA33-F706-4951-8AF4-EDB2A9FBBC72}" type="presParOf" srcId="{38DE48FE-4208-4396-BB24-11F886D98007}" destId="{3CA0AC3F-3A8A-4CEB-A014-0128ED851835}" srcOrd="0" destOrd="0" presId="urn:microsoft.com/office/officeart/2005/8/layout/vList4"/>
    <dgm:cxn modelId="{51B4985D-29C6-4673-9B6E-6BEDA10CA026}" type="presParOf" srcId="{38DE48FE-4208-4396-BB24-11F886D98007}" destId="{79EADE02-70E4-4A8C-A1A4-7F3B69B68286}" srcOrd="1" destOrd="0" presId="urn:microsoft.com/office/officeart/2005/8/layout/vList4"/>
    <dgm:cxn modelId="{835218A0-D111-4D04-861E-29C6C9A0AB6C}" type="presParOf" srcId="{38DE48FE-4208-4396-BB24-11F886D98007}" destId="{F9AAC1D4-3FE6-4519-A330-FFB969AD28C4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CB48BB-C980-4115-94AC-05993CA3F444}">
      <dsp:nvSpPr>
        <dsp:cNvPr id="0" name=""/>
        <dsp:cNvSpPr/>
      </dsp:nvSpPr>
      <dsp:spPr>
        <a:xfrm>
          <a:off x="28058" y="819639"/>
          <a:ext cx="1722704" cy="13853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1646AD-3F51-48B3-90DD-F3F17A0D490E}">
      <dsp:nvSpPr>
        <dsp:cNvPr id="0" name=""/>
        <dsp:cNvSpPr/>
      </dsp:nvSpPr>
      <dsp:spPr>
        <a:xfrm>
          <a:off x="3617" y="2049152"/>
          <a:ext cx="1721258" cy="6385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0" numCol="1" spcCol="1270" anchor="t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>
        <a:off x="3617" y="2049152"/>
        <a:ext cx="1721258" cy="638586"/>
      </dsp:txXfrm>
    </dsp:sp>
    <dsp:sp modelId="{BEA7CDCF-0340-4D8F-9599-16188B5DFA07}">
      <dsp:nvSpPr>
        <dsp:cNvPr id="0" name=""/>
        <dsp:cNvSpPr/>
      </dsp:nvSpPr>
      <dsp:spPr>
        <a:xfrm>
          <a:off x="1897796" y="813345"/>
          <a:ext cx="1721258" cy="11859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DA280F-27B1-44AE-BE23-5063682B64E7}">
      <dsp:nvSpPr>
        <dsp:cNvPr id="0" name=""/>
        <dsp:cNvSpPr/>
      </dsp:nvSpPr>
      <dsp:spPr>
        <a:xfrm>
          <a:off x="1897796" y="1999292"/>
          <a:ext cx="1721258" cy="6385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0" numCol="1" spcCol="1270" anchor="t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>
        <a:off x="1897796" y="1999292"/>
        <a:ext cx="1721258" cy="638586"/>
      </dsp:txXfrm>
    </dsp:sp>
    <dsp:sp modelId="{B195E01C-3C4D-4B2A-8E97-0DA650F217FF}">
      <dsp:nvSpPr>
        <dsp:cNvPr id="0" name=""/>
        <dsp:cNvSpPr/>
      </dsp:nvSpPr>
      <dsp:spPr>
        <a:xfrm>
          <a:off x="3791253" y="813345"/>
          <a:ext cx="1721258" cy="11859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49E067-6582-406B-89EB-9FCB319A347A}">
      <dsp:nvSpPr>
        <dsp:cNvPr id="0" name=""/>
        <dsp:cNvSpPr/>
      </dsp:nvSpPr>
      <dsp:spPr>
        <a:xfrm>
          <a:off x="3791253" y="1999292"/>
          <a:ext cx="1721258" cy="6385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0" numCol="1" spcCol="1270" anchor="t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>
        <a:off x="3791253" y="1999292"/>
        <a:ext cx="1721258" cy="638586"/>
      </dsp:txXfrm>
    </dsp:sp>
    <dsp:sp modelId="{B2A643CD-9A58-4638-A157-AA7A6F074107}">
      <dsp:nvSpPr>
        <dsp:cNvPr id="0" name=""/>
        <dsp:cNvSpPr/>
      </dsp:nvSpPr>
      <dsp:spPr>
        <a:xfrm>
          <a:off x="5684709" y="813345"/>
          <a:ext cx="1721258" cy="11859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28D5E8-2ABC-4EB2-9FB2-2A33DE80371A}">
      <dsp:nvSpPr>
        <dsp:cNvPr id="0" name=""/>
        <dsp:cNvSpPr/>
      </dsp:nvSpPr>
      <dsp:spPr>
        <a:xfrm>
          <a:off x="5684709" y="1999292"/>
          <a:ext cx="1721258" cy="6385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0" numCol="1" spcCol="1270" anchor="t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>
        <a:off x="5684709" y="1999292"/>
        <a:ext cx="1721258" cy="6385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40AFB4-3C48-48EE-B923-17A125FD6FA6}">
      <dsp:nvSpPr>
        <dsp:cNvPr id="0" name=""/>
        <dsp:cNvSpPr/>
      </dsp:nvSpPr>
      <dsp:spPr>
        <a:xfrm>
          <a:off x="0" y="0"/>
          <a:ext cx="8135937" cy="1417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*</a:t>
          </a:r>
          <a:r>
            <a:rPr lang="ru-RU" sz="2000" kern="1200" dirty="0" smtClean="0">
              <a:solidFill>
                <a:schemeClr val="tx1"/>
              </a:solidFill>
            </a:rPr>
            <a:t>планирует, организует и координирует работу </a:t>
          </a:r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*оценивает эффективность работы </a:t>
          </a:r>
          <a:r>
            <a:rPr lang="ru-RU" sz="2000" kern="1200" dirty="0" err="1" smtClean="0">
              <a:solidFill>
                <a:schemeClr val="tx1"/>
              </a:solidFill>
            </a:rPr>
            <a:t>ППк</a:t>
          </a:r>
          <a:endParaRPr lang="ru-RU" sz="2000" kern="1200" dirty="0" smtClean="0">
            <a:solidFill>
              <a:schemeClr val="tx1"/>
            </a:solidFill>
          </a:endParaRPr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* проводит заседания </a:t>
          </a:r>
          <a:r>
            <a:rPr lang="ru-RU" sz="2000" kern="1200" dirty="0" err="1" smtClean="0">
              <a:solidFill>
                <a:schemeClr val="tx1"/>
              </a:solidFill>
            </a:rPr>
            <a:t>ППк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1768970" y="0"/>
        <a:ext cx="6366966" cy="1417835"/>
      </dsp:txXfrm>
    </dsp:sp>
    <dsp:sp modelId="{1E4BA39F-BA17-4841-8641-5F4DCDB1C2D1}">
      <dsp:nvSpPr>
        <dsp:cNvPr id="0" name=""/>
        <dsp:cNvSpPr/>
      </dsp:nvSpPr>
      <dsp:spPr>
        <a:xfrm>
          <a:off x="141783" y="141783"/>
          <a:ext cx="1627187" cy="113426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3A7A45-4566-4AC3-A7B6-B602FA90F8DD}">
      <dsp:nvSpPr>
        <dsp:cNvPr id="0" name=""/>
        <dsp:cNvSpPr/>
      </dsp:nvSpPr>
      <dsp:spPr>
        <a:xfrm>
          <a:off x="0" y="1559619"/>
          <a:ext cx="8135937" cy="1417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*</a:t>
          </a:r>
          <a:r>
            <a:rPr lang="ru-RU" sz="2000" kern="1200" dirty="0" smtClean="0">
              <a:solidFill>
                <a:schemeClr val="tx1"/>
              </a:solidFill>
            </a:rPr>
            <a:t>осуществляет запись обучающихся на </a:t>
          </a:r>
          <a:r>
            <a:rPr lang="ru-RU" sz="2000" kern="1200" dirty="0" err="1" smtClean="0">
              <a:solidFill>
                <a:schemeClr val="tx1"/>
              </a:solidFill>
            </a:rPr>
            <a:t>ППк</a:t>
          </a:r>
          <a:endParaRPr lang="ru-RU" sz="2000" kern="1200" dirty="0" smtClean="0">
            <a:solidFill>
              <a:schemeClr val="tx1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*оформляет протоколы, формирует по запросу выписку из решения </a:t>
          </a:r>
          <a:r>
            <a:rPr lang="ru-RU" sz="2000" kern="1200" dirty="0" err="1" smtClean="0">
              <a:solidFill>
                <a:schemeClr val="tx1"/>
              </a:solidFill>
            </a:rPr>
            <a:t>ППк</a:t>
          </a:r>
          <a:endParaRPr lang="ru-RU" sz="2000" kern="1200" dirty="0" smtClean="0">
            <a:solidFill>
              <a:schemeClr val="tx1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*ведет учебную документацию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1768970" y="1559619"/>
        <a:ext cx="6366966" cy="1417835"/>
      </dsp:txXfrm>
    </dsp:sp>
    <dsp:sp modelId="{90D8496A-0279-4439-A710-BABA40CB3603}">
      <dsp:nvSpPr>
        <dsp:cNvPr id="0" name=""/>
        <dsp:cNvSpPr/>
      </dsp:nvSpPr>
      <dsp:spPr>
        <a:xfrm>
          <a:off x="141783" y="1701403"/>
          <a:ext cx="1627187" cy="113426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A0AC3F-3A8A-4CEB-A014-0128ED851835}">
      <dsp:nvSpPr>
        <dsp:cNvPr id="0" name=""/>
        <dsp:cNvSpPr/>
      </dsp:nvSpPr>
      <dsp:spPr>
        <a:xfrm>
          <a:off x="0" y="3119239"/>
          <a:ext cx="8135937" cy="14178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* проводят комплексное обследование(первичное, динамическое)обучающихся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*по результатам готовят представления, заключения участвуют в заседании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*</a:t>
          </a:r>
          <a:r>
            <a:rPr lang="ru-RU" sz="1800" kern="1200" dirty="0" err="1" smtClean="0">
              <a:solidFill>
                <a:schemeClr val="tx1"/>
              </a:solidFill>
            </a:rPr>
            <a:t>консультируют,оказывают</a:t>
          </a:r>
          <a:r>
            <a:rPr lang="ru-RU" sz="1800" kern="1200" dirty="0" smtClean="0">
              <a:solidFill>
                <a:schemeClr val="tx1"/>
              </a:solidFill>
            </a:rPr>
            <a:t> методическую поддержку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1768970" y="3119239"/>
        <a:ext cx="6366966" cy="1417835"/>
      </dsp:txXfrm>
    </dsp:sp>
    <dsp:sp modelId="{79EADE02-70E4-4A8C-A1A4-7F3B69B68286}">
      <dsp:nvSpPr>
        <dsp:cNvPr id="0" name=""/>
        <dsp:cNvSpPr/>
      </dsp:nvSpPr>
      <dsp:spPr>
        <a:xfrm>
          <a:off x="141783" y="3261022"/>
          <a:ext cx="1627187" cy="1134268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Психолого-педагогический консилиум </a:t>
            </a:r>
            <a:br>
              <a:rPr lang="ru-RU" b="1" dirty="0" smtClean="0"/>
            </a:br>
            <a:r>
              <a:rPr lang="ru-RU" b="1" dirty="0" smtClean="0"/>
              <a:t>как форма организации условий сопровождения детей с ОВЗ </a:t>
            </a:r>
            <a:br>
              <a:rPr lang="ru-RU" b="1" dirty="0" smtClean="0"/>
            </a:br>
            <a:r>
              <a:rPr lang="ru-RU" b="1" dirty="0" smtClean="0"/>
              <a:t>в </a:t>
            </a:r>
            <a:r>
              <a:rPr lang="ru-RU" b="1" dirty="0"/>
              <a:t>о</a:t>
            </a:r>
            <a:r>
              <a:rPr lang="ru-RU" b="1" dirty="0" smtClean="0"/>
              <a:t>бразовательной организации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31840" y="4077071"/>
            <a:ext cx="5544616" cy="952129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Заведующий структурным подразделением, курирующим работу с детьми с ОВЗ  МАОУ СОШ №218,</a:t>
            </a:r>
          </a:p>
          <a:p>
            <a:r>
              <a:rPr lang="ru-RU" dirty="0" err="1" smtClean="0"/>
              <a:t>Целуйкина</a:t>
            </a:r>
            <a:r>
              <a:rPr lang="ru-RU" dirty="0" smtClean="0"/>
              <a:t> Ирина Анатольевна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073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1 этап.</a:t>
            </a:r>
            <a:r>
              <a:rPr lang="ru-RU" b="1" dirty="0"/>
              <a:t>	</a:t>
            </a:r>
            <a:r>
              <a:rPr lang="ru-RU" b="1" dirty="0" smtClean="0"/>
              <a:t>Специалисты </a:t>
            </a:r>
            <a:r>
              <a:rPr lang="ru-RU" b="1" dirty="0" err="1" smtClean="0"/>
              <a:t>ППк</a:t>
            </a:r>
            <a:r>
              <a:rPr lang="ru-RU" b="1" dirty="0" smtClean="0"/>
              <a:t> индивидуально обследуют обучающегося</a:t>
            </a:r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2 этап. </a:t>
            </a:r>
            <a:r>
              <a:rPr lang="ru-RU" b="1" dirty="0" smtClean="0"/>
              <a:t>Специалисты </a:t>
            </a:r>
            <a:r>
              <a:rPr lang="ru-RU" b="1" dirty="0" err="1" smtClean="0"/>
              <a:t>ППк</a:t>
            </a:r>
            <a:r>
              <a:rPr lang="ru-RU" b="1" dirty="0" smtClean="0"/>
              <a:t> коллегиально обсуждают объем и содержание специальной помощи</a:t>
            </a:r>
            <a:endParaRPr lang="ru-RU" dirty="0"/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3 этап.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b="1" dirty="0" smtClean="0"/>
              <a:t>Специалисты анализируют заключение ПМПК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4 этап. </a:t>
            </a:r>
            <a:r>
              <a:rPr lang="ru-RU" b="1" dirty="0" smtClean="0"/>
              <a:t>Специалисты </a:t>
            </a:r>
            <a:r>
              <a:rPr lang="ru-RU" b="1" dirty="0" err="1" smtClean="0"/>
              <a:t>ППк</a:t>
            </a:r>
            <a:r>
              <a:rPr lang="ru-RU" b="1" dirty="0" smtClean="0"/>
              <a:t> согласуют деятельность по коррекционно-развивающей работе.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5этап. </a:t>
            </a:r>
            <a:r>
              <a:rPr lang="ru-RU" b="1" dirty="0" smtClean="0"/>
              <a:t>Школа реализует рекомендации консилиума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6этап. </a:t>
            </a:r>
            <a:r>
              <a:rPr lang="ru-RU" b="1" dirty="0" smtClean="0"/>
              <a:t>Специалисты </a:t>
            </a:r>
            <a:r>
              <a:rPr lang="ru-RU" b="1" dirty="0" err="1" smtClean="0"/>
              <a:t>ППк</a:t>
            </a:r>
            <a:r>
              <a:rPr lang="ru-RU" b="1" dirty="0" smtClean="0"/>
              <a:t> оценивают эффективность коррекционно-развивающей работы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Работа </a:t>
            </a:r>
            <a:r>
              <a:rPr lang="ru-RU" b="1" dirty="0" err="1" smtClean="0"/>
              <a:t>ППк</a:t>
            </a:r>
            <a:r>
              <a:rPr lang="ru-RU" b="1" dirty="0" smtClean="0"/>
              <a:t> по сопровождению обучающихся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638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Запрос   Журнал записи детей на </a:t>
            </a:r>
            <a:r>
              <a:rPr lang="ru-RU" sz="3600" dirty="0" err="1" smtClean="0"/>
              <a:t>ППк</a:t>
            </a:r>
            <a:r>
              <a:rPr lang="ru-RU" sz="3600" dirty="0"/>
              <a:t> </a:t>
            </a:r>
            <a:r>
              <a:rPr lang="ru-RU" sz="3600" dirty="0" smtClean="0"/>
              <a:t>    Обследование   Заключение специалистов     Заседание </a:t>
            </a:r>
            <a:r>
              <a:rPr lang="ru-RU" sz="3600" dirty="0" err="1" smtClean="0"/>
              <a:t>ППк</a:t>
            </a:r>
            <a:r>
              <a:rPr lang="ru-RU" sz="3600" dirty="0" smtClean="0"/>
              <a:t> Общее заключение </a:t>
            </a:r>
            <a:r>
              <a:rPr lang="ru-RU" sz="3600" dirty="0" err="1" smtClean="0"/>
              <a:t>ППк</a:t>
            </a:r>
            <a:r>
              <a:rPr lang="ru-RU" sz="3600" dirty="0" smtClean="0"/>
              <a:t> ( выводы и рекомендации)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Алгоритм деятельности </a:t>
            </a:r>
            <a:r>
              <a:rPr lang="ru-RU" dirty="0" err="1" smtClean="0"/>
              <a:t>ППк</a:t>
            </a:r>
            <a:endParaRPr lang="ru-RU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2699792" y="2996952"/>
            <a:ext cx="21602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2051720" y="3573016"/>
            <a:ext cx="36004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5508104" y="3573016"/>
            <a:ext cx="21602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4067944" y="4077072"/>
            <a:ext cx="28803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7668344" y="4077072"/>
            <a:ext cx="36004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6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Регламент  деятельности </a:t>
            </a:r>
            <a:r>
              <a:rPr lang="ru-RU" dirty="0" err="1" smtClean="0"/>
              <a:t>ППк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15616" y="2780928"/>
            <a:ext cx="302433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Плановые </a:t>
            </a:r>
            <a:r>
              <a:rPr lang="ru-RU" sz="3600" dirty="0" err="1" smtClean="0">
                <a:solidFill>
                  <a:schemeClr val="tx1"/>
                </a:solidFill>
              </a:rPr>
              <a:t>ППк</a:t>
            </a: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751463"/>
            <a:ext cx="3042168" cy="109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220072" y="2783830"/>
            <a:ext cx="258275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Внеплановые</a:t>
            </a:r>
          </a:p>
          <a:p>
            <a:pPr algn="ctr"/>
            <a:r>
              <a:rPr lang="ru-RU" sz="3200" dirty="0" smtClean="0"/>
              <a:t> </a:t>
            </a:r>
            <a:r>
              <a:rPr lang="ru-RU" sz="3200" dirty="0" err="1" smtClean="0"/>
              <a:t>ППк</a:t>
            </a:r>
            <a:endParaRPr lang="ru-RU" sz="3200" dirty="0"/>
          </a:p>
        </p:txBody>
      </p:sp>
      <p:sp>
        <p:nvSpPr>
          <p:cNvPr id="9" name="Стрелка вниз 8"/>
          <p:cNvSpPr/>
          <p:nvPr/>
        </p:nvSpPr>
        <p:spPr>
          <a:xfrm>
            <a:off x="2627784" y="3861048"/>
            <a:ext cx="45719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6472866" y="3861048"/>
            <a:ext cx="45719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подготовка 10"/>
          <p:cNvSpPr/>
          <p:nvPr/>
        </p:nvSpPr>
        <p:spPr>
          <a:xfrm>
            <a:off x="1835696" y="4509120"/>
            <a:ext cx="1872208" cy="1368152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 менее 2 раза в год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228" y="4418543"/>
            <a:ext cx="1890713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830953" y="4823864"/>
            <a:ext cx="1677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 запросу ОО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587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2060848"/>
            <a:ext cx="8208912" cy="4104456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ru-RU" dirty="0" smtClean="0"/>
              <a:t>Зачисление нового обучающегося, нуждающегося в сопровождении</a:t>
            </a:r>
          </a:p>
          <a:p>
            <a:pPr marL="457200" indent="-457200">
              <a:buAutoNum type="arabicPeriod"/>
            </a:pPr>
            <a:r>
              <a:rPr lang="ru-RU" dirty="0" smtClean="0"/>
              <a:t>Отрицательная (положительная) динамика обучения и </a:t>
            </a:r>
            <a:r>
              <a:rPr lang="ru-RU" dirty="0" err="1" smtClean="0"/>
              <a:t>развития,обсуждение</a:t>
            </a:r>
            <a:r>
              <a:rPr lang="ru-RU" dirty="0" smtClean="0"/>
              <a:t> проблем обучения и воспитания</a:t>
            </a:r>
          </a:p>
          <a:p>
            <a:pPr marL="457200" indent="-457200">
              <a:buAutoNum type="arabicPeriod"/>
            </a:pPr>
            <a:r>
              <a:rPr lang="ru-RU" dirty="0" smtClean="0"/>
              <a:t>По запросу </a:t>
            </a:r>
            <a:r>
              <a:rPr lang="ru-RU" dirty="0" err="1" smtClean="0"/>
              <a:t>родителей,педагогов,администрации</a:t>
            </a:r>
            <a:r>
              <a:rPr lang="ru-RU" dirty="0" smtClean="0"/>
              <a:t> при возникновении </a:t>
            </a:r>
            <a:r>
              <a:rPr lang="ru-RU" dirty="0" err="1" smtClean="0"/>
              <a:t>обстоятельств,влияющих</a:t>
            </a:r>
            <a:r>
              <a:rPr lang="ru-RU" dirty="0" smtClean="0"/>
              <a:t> на обучение и развитие ребенка</a:t>
            </a:r>
          </a:p>
          <a:p>
            <a:pPr marL="457200" indent="-457200">
              <a:buAutoNum type="arabicPeriod"/>
            </a:pPr>
            <a:r>
              <a:rPr lang="ru-RU" dirty="0" smtClean="0"/>
              <a:t>Изменение формы обучения</a:t>
            </a:r>
          </a:p>
          <a:p>
            <a:pPr marL="457200" indent="-457200">
              <a:buAutoNum type="arabicPeriod"/>
            </a:pPr>
            <a:r>
              <a:rPr lang="ru-RU" dirty="0" smtClean="0"/>
              <a:t>Конфликтная ситуация</a:t>
            </a:r>
          </a:p>
          <a:p>
            <a:pPr marL="457200" indent="-457200">
              <a:buAutoNum type="arabicPeriod"/>
            </a:pPr>
            <a:r>
              <a:rPr lang="ru-RU" dirty="0" smtClean="0"/>
              <a:t>Обсуждение результатов комплексного обследования</a:t>
            </a:r>
          </a:p>
          <a:p>
            <a:pPr marL="457200" indent="-457200">
              <a:buAutoNum type="arabicPeriod"/>
            </a:pPr>
            <a:r>
              <a:rPr lang="ru-RU" dirty="0" smtClean="0"/>
              <a:t>Утверждение образовательного маршрута и коррекционно-развивающих занятий </a:t>
            </a:r>
          </a:p>
          <a:p>
            <a:pPr marL="457200" indent="-457200">
              <a:buAutoNum type="arabicPeriod"/>
            </a:pPr>
            <a:r>
              <a:rPr lang="ru-RU" dirty="0" smtClean="0"/>
              <a:t>Другие причины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Внеплановые заседания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716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Подготовка к тематическим заседаниям </a:t>
            </a:r>
            <a:br>
              <a:rPr lang="ru-RU" dirty="0" smtClean="0"/>
            </a:br>
            <a:r>
              <a:rPr lang="ru-RU" sz="2200" dirty="0" smtClean="0">
                <a:solidFill>
                  <a:srgbClr val="C00000"/>
                </a:solidFill>
              </a:rPr>
              <a:t>( на примере обсуждения готовности к обучению в 1 классе</a:t>
            </a:r>
            <a:r>
              <a:rPr lang="ru-RU" sz="2200" dirty="0" smtClean="0"/>
              <a:t>)</a:t>
            </a:r>
            <a:endParaRPr lang="ru-RU" sz="22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8354032"/>
              </p:ext>
            </p:extLst>
          </p:nvPr>
        </p:nvGraphicFramePr>
        <p:xfrm>
          <a:off x="468313" y="1916832"/>
          <a:ext cx="8352159" cy="4990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2435"/>
                <a:gridCol w="4069724"/>
              </a:tblGrid>
              <a:tr h="509503">
                <a:tc>
                  <a:txBody>
                    <a:bodyPr/>
                    <a:lstStyle/>
                    <a:p>
                      <a:r>
                        <a:rPr lang="ru-RU" dirty="0" smtClean="0"/>
                        <a:t>ШАГИ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СОДЕРЖАНИЕ </a:t>
                      </a:r>
                      <a:endParaRPr lang="ru-RU" dirty="0"/>
                    </a:p>
                  </a:txBody>
                  <a:tcPr/>
                </a:tc>
              </a:tr>
              <a:tr h="869582">
                <a:tc>
                  <a:txBody>
                    <a:bodyPr/>
                    <a:lstStyle/>
                    <a:p>
                      <a:r>
                        <a:rPr lang="ru-RU" dirty="0" smtClean="0"/>
                        <a:t>1. Определение круга лиц, участвующих в заседании и доведение</a:t>
                      </a:r>
                      <a:r>
                        <a:rPr lang="ru-RU" baseline="0" dirty="0" smtClean="0"/>
                        <a:t> до них информации о времени его проведения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Педагог-психолог, учитель-логопед, учитель- дефектолог, учитель ,  социальный педагог</a:t>
                      </a:r>
                      <a:endParaRPr lang="ru-RU" dirty="0"/>
                    </a:p>
                  </a:txBody>
                  <a:tcPr/>
                </a:tc>
              </a:tr>
              <a:tr h="869582">
                <a:tc>
                  <a:txBody>
                    <a:bodyPr/>
                    <a:lstStyle/>
                    <a:p>
                      <a:r>
                        <a:rPr lang="ru-RU" dirty="0" smtClean="0"/>
                        <a:t>2. Деятельность по выявлению трудностей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Специалисты- диагностика, учителя- наблюдение, анализ результатов деятельности </a:t>
                      </a:r>
                      <a:endParaRPr lang="ru-RU" dirty="0"/>
                    </a:p>
                  </a:txBody>
                  <a:tcPr/>
                </a:tc>
              </a:tr>
              <a:tr h="1130457">
                <a:tc>
                  <a:txBody>
                    <a:bodyPr/>
                    <a:lstStyle/>
                    <a:p>
                      <a:r>
                        <a:rPr lang="ru-RU" dirty="0" smtClean="0"/>
                        <a:t>3. Анализ полученных результатов, обобщение и выделение специфики выявленных</a:t>
                      </a:r>
                      <a:r>
                        <a:rPr lang="ru-RU" baseline="0" dirty="0" smtClean="0"/>
                        <a:t> затруднений,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Специалисты –обработка результатов, составлении справки</a:t>
                      </a:r>
                    </a:p>
                    <a:p>
                      <a:r>
                        <a:rPr lang="ru-RU" dirty="0" smtClean="0"/>
                        <a:t>Учителя-обобщение и уточнение выявленных особенностей</a:t>
                      </a:r>
                      <a:endParaRPr lang="ru-RU" dirty="0"/>
                    </a:p>
                  </a:txBody>
                  <a:tcPr/>
                </a:tc>
              </a:tr>
              <a:tr h="1391331">
                <a:tc>
                  <a:txBody>
                    <a:bodyPr/>
                    <a:lstStyle/>
                    <a:p>
                      <a:r>
                        <a:rPr lang="ru-RU" dirty="0" smtClean="0"/>
                        <a:t>4.Коллегиальное обсуждение результатов с принятием решений об организации психолого-педагогического сопровождения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Специалисты-описывают</a:t>
                      </a:r>
                      <a:r>
                        <a:rPr lang="ru-RU" baseline="0" dirty="0" smtClean="0"/>
                        <a:t> выявленные особенности и дают рекомендации для учителей</a:t>
                      </a:r>
                    </a:p>
                    <a:p>
                      <a:r>
                        <a:rPr lang="ru-RU" baseline="0" dirty="0" smtClean="0"/>
                        <a:t>Учителя – описывают свои наблюдения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27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52728"/>
          </a:xfrm>
        </p:spPr>
        <p:txBody>
          <a:bodyPr/>
          <a:lstStyle/>
          <a:p>
            <a:r>
              <a:rPr lang="ru-RU" dirty="0" smtClean="0"/>
              <a:t>О коллегиальном заключении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556792"/>
            <a:ext cx="2520280" cy="3925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54642" y="2164638"/>
            <a:ext cx="4572000" cy="36009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050" dirty="0"/>
              <a:t>Протокол заседания психолого-педагогического консилиума</a:t>
            </a:r>
          </a:p>
          <a:p>
            <a:r>
              <a:rPr lang="ru-RU" sz="1050" dirty="0"/>
              <a:t>__________	№ </a:t>
            </a:r>
            <a:endParaRPr lang="ru-RU" sz="1050" dirty="0" smtClean="0"/>
          </a:p>
          <a:p>
            <a:r>
              <a:rPr lang="ru-RU" sz="1050" dirty="0" smtClean="0"/>
              <a:t>_</a:t>
            </a:r>
            <a:r>
              <a:rPr lang="ru-RU" sz="1050" dirty="0"/>
              <a:t>Председатель: </a:t>
            </a:r>
            <a:endParaRPr lang="ru-RU" sz="1050" dirty="0" smtClean="0"/>
          </a:p>
          <a:p>
            <a:r>
              <a:rPr lang="ru-RU" sz="1050" dirty="0" smtClean="0"/>
              <a:t>Секретарь:</a:t>
            </a:r>
            <a:endParaRPr lang="ru-RU" sz="1050" dirty="0"/>
          </a:p>
          <a:p>
            <a:r>
              <a:rPr lang="ru-RU" sz="1050" dirty="0"/>
              <a:t>Присутствовали: </a:t>
            </a:r>
          </a:p>
          <a:p>
            <a:endParaRPr lang="ru-RU" sz="1050" dirty="0"/>
          </a:p>
          <a:p>
            <a:r>
              <a:rPr lang="ru-RU" sz="1050" dirty="0"/>
              <a:t>•Отсутствовали: </a:t>
            </a:r>
          </a:p>
          <a:p>
            <a:r>
              <a:rPr lang="ru-RU" sz="1050" dirty="0"/>
              <a:t>ПОВЕСТКА ДНЯ</a:t>
            </a:r>
          </a:p>
          <a:p>
            <a:r>
              <a:rPr lang="ru-RU" sz="1050" dirty="0"/>
              <a:t>1.	2.	3.</a:t>
            </a:r>
          </a:p>
          <a:p>
            <a:r>
              <a:rPr lang="ru-RU" sz="1050" dirty="0"/>
              <a:t>1. СЛУШАЛИ:</a:t>
            </a:r>
          </a:p>
          <a:p>
            <a:r>
              <a:rPr lang="ru-RU" sz="1050" dirty="0"/>
              <a:t>_____________ – представила информацию об обучающемся ______________</a:t>
            </a:r>
          </a:p>
          <a:p>
            <a:r>
              <a:rPr lang="ru-RU" sz="1050" dirty="0"/>
              <a:t>ВЫСТУПИЛИ:</a:t>
            </a:r>
          </a:p>
          <a:p>
            <a:r>
              <a:rPr lang="ru-RU" sz="1050" dirty="0"/>
              <a:t>РЕШИЛИ:</a:t>
            </a:r>
          </a:p>
          <a:p>
            <a:r>
              <a:rPr lang="ru-RU" sz="1050" dirty="0"/>
              <a:t>Провести обследование обучающегося ______________</a:t>
            </a:r>
          </a:p>
          <a:p>
            <a:r>
              <a:rPr lang="ru-RU" sz="1050" dirty="0"/>
              <a:t>2. СЛУШАЛИ:</a:t>
            </a:r>
          </a:p>
          <a:p>
            <a:r>
              <a:rPr lang="ru-RU" sz="1050" dirty="0"/>
              <a:t>_____________ – изложила условия и процедуру обследования.</a:t>
            </a:r>
          </a:p>
          <a:p>
            <a:r>
              <a:rPr lang="ru-RU" sz="1050" dirty="0"/>
              <a:t>ВЫСТУПИЛИ:</a:t>
            </a:r>
          </a:p>
          <a:p>
            <a:r>
              <a:rPr lang="ru-RU" sz="1050" dirty="0"/>
              <a:t>______________________________________________________</a:t>
            </a:r>
          </a:p>
          <a:p>
            <a:r>
              <a:rPr lang="ru-RU" sz="1050" dirty="0"/>
              <a:t>РЕШИЛИ:_____________</a:t>
            </a:r>
          </a:p>
          <a:p>
            <a:r>
              <a:rPr lang="ru-RU" sz="1050" dirty="0"/>
              <a:t>Члены </a:t>
            </a:r>
            <a:r>
              <a:rPr lang="ru-RU" sz="1050" dirty="0" err="1"/>
              <a:t>ППк</a:t>
            </a:r>
            <a:r>
              <a:rPr lang="ru-RU" sz="1050" dirty="0"/>
              <a:t>			</a:t>
            </a:r>
            <a:r>
              <a:rPr lang="ru-RU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3075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Журнал </a:t>
            </a:r>
            <a:r>
              <a:rPr lang="ru-RU" dirty="0"/>
              <a:t>направлений обучающихся на ПМПК</a:t>
            </a:r>
          </a:p>
          <a:p>
            <a:endParaRPr lang="ru-RU" dirty="0"/>
          </a:p>
          <a:p>
            <a:r>
              <a:rPr lang="ru-RU" dirty="0" smtClean="0"/>
              <a:t>Начат</a:t>
            </a:r>
            <a:r>
              <a:rPr lang="ru-RU" dirty="0"/>
              <a:t>	_______________	20	____	года</a:t>
            </a:r>
          </a:p>
          <a:p>
            <a:r>
              <a:rPr lang="ru-RU" dirty="0"/>
              <a:t>Окончен	_______________ 	20	____ 	года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Подготовка документации </a:t>
            </a:r>
            <a:r>
              <a:rPr lang="ru-RU" dirty="0" err="1" smtClean="0"/>
              <a:t>ППк</a:t>
            </a:r>
            <a:r>
              <a:rPr lang="ru-RU" dirty="0" smtClean="0"/>
              <a:t> для прохождения ПМПК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799269"/>
              </p:ext>
            </p:extLst>
          </p:nvPr>
        </p:nvGraphicFramePr>
        <p:xfrm>
          <a:off x="683568" y="3501008"/>
          <a:ext cx="7920879" cy="32495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356"/>
                <a:gridCol w="1125460"/>
                <a:gridCol w="795962"/>
                <a:gridCol w="994672"/>
                <a:gridCol w="986812"/>
                <a:gridCol w="3680617"/>
              </a:tblGrid>
              <a:tr h="520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п/п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04" marR="567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Ф.И.О обучающегося класс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04" marR="567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Дата рождения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04" marR="567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Цель направлений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04" marR="567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Причина направлений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04" marR="567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Отметка о получении направления родителями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04" marR="56704" marT="0" marB="0"/>
                </a:tc>
              </a:tr>
              <a:tr h="1889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04" marR="567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04" marR="567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04" marR="567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04" marR="567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04" marR="567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Получено:</a:t>
                      </a:r>
                      <a:endParaRPr lang="ru-RU" sz="9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 dirty="0">
                          <a:effectLst/>
                        </a:rPr>
                        <a:t>Характеристика классного руководителя</a:t>
                      </a:r>
                      <a:endParaRPr lang="ru-RU" sz="9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 dirty="0">
                          <a:effectLst/>
                        </a:rPr>
                        <a:t>Логопедическое  представление</a:t>
                      </a:r>
                      <a:endParaRPr lang="ru-RU" sz="9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 dirty="0">
                          <a:effectLst/>
                        </a:rPr>
                        <a:t>Психологическое представление</a:t>
                      </a:r>
                      <a:endParaRPr lang="ru-RU" sz="9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 dirty="0">
                          <a:effectLst/>
                        </a:rPr>
                        <a:t>Заключение психолого-педагогического консилиума</a:t>
                      </a:r>
                      <a:endParaRPr lang="ru-RU" sz="9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 dirty="0">
                          <a:effectLst/>
                        </a:rPr>
                        <a:t>Табель оценок</a:t>
                      </a:r>
                      <a:endParaRPr lang="ru-RU" sz="9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000" dirty="0">
                          <a:effectLst/>
                        </a:rPr>
                        <a:t>Письменные работы по русскому языку, математике</a:t>
                      </a:r>
                      <a:endParaRPr lang="ru-RU" sz="9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Я,_____________________________________________</a:t>
                      </a:r>
                      <a:endParaRPr lang="ru-RU" sz="9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пакет документов получил(а)</a:t>
                      </a:r>
                      <a:endParaRPr lang="ru-RU" sz="9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«___________» ____________202         года</a:t>
                      </a:r>
                      <a:endParaRPr lang="ru-RU" sz="9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_______________/____________________________</a:t>
                      </a:r>
                      <a:endParaRPr lang="ru-RU" sz="900" dirty="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Подпись                           Расшифровка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04" marR="5670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65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После прохождения ПМПК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2996952"/>
            <a:ext cx="67687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Получение рекомендаций ПМПК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27784" y="3933056"/>
            <a:ext cx="48245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Внеплановое заседание </a:t>
            </a:r>
            <a:r>
              <a:rPr lang="ru-RU" sz="2400" dirty="0" err="1" smtClean="0">
                <a:solidFill>
                  <a:schemeClr val="tx1"/>
                </a:solidFill>
              </a:rPr>
              <a:t>ППк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43908" y="5013176"/>
            <a:ext cx="259228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Организация психолого-педагогического сопровождения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788024" y="3573016"/>
            <a:ext cx="45719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4833743" y="4514117"/>
            <a:ext cx="7200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35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132856"/>
            <a:ext cx="8147248" cy="3993307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 smtClean="0"/>
              <a:t> </a:t>
            </a:r>
            <a:r>
              <a:rPr lang="ru-RU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дополнительный выходной день;</a:t>
            </a:r>
          </a:p>
          <a:p>
            <a:r>
              <a:rPr lang="ru-RU" sz="9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дополнительной двигательной нагрузки в течение учебного дня/</a:t>
            </a:r>
          </a:p>
          <a:p>
            <a:r>
              <a:rPr lang="ru-RU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двигательной нагрузки;</a:t>
            </a:r>
          </a:p>
          <a:p>
            <a:r>
              <a:rPr lang="ru-RU" sz="9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дополнительных перерывов для приема пищи, лекарств;</a:t>
            </a:r>
          </a:p>
          <a:p>
            <a:r>
              <a:rPr lang="ru-RU" sz="9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</a:t>
            </a:r>
            <a:r>
              <a:rPr lang="ru-RU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объема задаваемой на дом работы;</a:t>
            </a:r>
          </a:p>
          <a:p>
            <a:r>
              <a:rPr lang="ru-RU" sz="9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услуг ассистента (помощника), оказывающего обучающимся</a:t>
            </a:r>
          </a:p>
          <a:p>
            <a:r>
              <a:rPr lang="ru-RU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необходимую техническую помощь;</a:t>
            </a:r>
          </a:p>
          <a:p>
            <a:r>
              <a:rPr lang="ru-RU" sz="9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условия психолого-педагогического сопровождения в рамках </a:t>
            </a:r>
            <a:r>
              <a:rPr lang="ru-RU" sz="9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   Организации</a:t>
            </a:r>
            <a:endParaRPr lang="ru-RU" sz="9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/>
              <a:t>(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8681"/>
            <a:ext cx="8108932" cy="576063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100" b="1" dirty="0" smtClean="0"/>
              <a:t>Рекомендации </a:t>
            </a:r>
            <a:r>
              <a:rPr lang="ru-RU" sz="3100" b="1" dirty="0" err="1"/>
              <a:t>ППк</a:t>
            </a:r>
            <a:r>
              <a:rPr lang="ru-RU" sz="3100" b="1" dirty="0"/>
              <a:t> могут включать условия обучения, воспитания и </a:t>
            </a:r>
            <a:r>
              <a:rPr lang="ru-RU" sz="3100" b="1" dirty="0" smtClean="0"/>
              <a:t>развития, требующие </a:t>
            </a:r>
            <a:r>
              <a:rPr lang="ru-RU" sz="3100" b="1" dirty="0"/>
              <a:t>организации обучения по </a:t>
            </a:r>
            <a:r>
              <a:rPr lang="ru-RU" sz="3100" b="1" dirty="0" smtClean="0"/>
              <a:t>индивидуальному плану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2044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424935" cy="4209331"/>
          </a:xfrm>
        </p:spPr>
        <p:txBody>
          <a:bodyPr>
            <a:noAutofit/>
          </a:bodyPr>
          <a:lstStyle/>
          <a:p>
            <a:r>
              <a:rPr lang="ru-RU" dirty="0" smtClean="0"/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разработку адаптированной основной образовательной программы;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разработку индивидуального учебного плана обучающегося;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адаптацию учебных и контрольно-измерительных материалов;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условия психолого-педагогического сопровождения в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рамках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42376"/>
          </a:xfrm>
        </p:spPr>
        <p:txBody>
          <a:bodyPr>
            <a:noAutofit/>
          </a:bodyPr>
          <a:lstStyle/>
          <a:p>
            <a:r>
              <a:rPr lang="ru-RU" sz="2800" b="1" dirty="0"/>
              <a:t>Рекомендации </a:t>
            </a:r>
            <a:r>
              <a:rPr lang="ru-RU" sz="2800" b="1" dirty="0" err="1"/>
              <a:t>ППк</a:t>
            </a:r>
            <a:r>
              <a:rPr lang="ru-RU" sz="2800" b="1" dirty="0"/>
              <a:t> конкретизируют, дополняют рекомендации ПМПК и</a:t>
            </a:r>
            <a:br>
              <a:rPr lang="ru-RU" sz="2800" b="1" dirty="0"/>
            </a:br>
            <a:r>
              <a:rPr lang="ru-RU" sz="2800" b="1" dirty="0"/>
              <a:t>могут включать в том числе:</a:t>
            </a:r>
            <a:br>
              <a:rPr lang="ru-RU" sz="2800" b="1" dirty="0"/>
            </a:b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92484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060848"/>
            <a:ext cx="8352928" cy="4392488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Нормативно-правовые основания создания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общеобразовательной школе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Планирование работы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Специфика подготовки к заседаниям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Обязательная документация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Подготовка документации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прохождения ПМПК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Проектирование образовательного маршрута с учетом заключений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922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 </a:t>
            </a: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индивидуального образовательного маршрута</a:t>
            </a:r>
            <a:endParaRPr lang="ru-RU" sz="2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 профильного врача;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Гибкий режим учебных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и/или эмоциональных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нагрузок;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Гибкий режим взаимодействия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нормативно развивающимися сверстниками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ОУ;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повторного обследования на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ПМПК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ДОПОЛНИТЕЛЬНЫЕ УСЛОВИЯ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2783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0273181"/>
              </p:ext>
            </p:extLst>
          </p:nvPr>
        </p:nvGraphicFramePr>
        <p:xfrm>
          <a:off x="899592" y="2348880"/>
          <a:ext cx="7948933" cy="1704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7233"/>
                <a:gridCol w="1982974"/>
                <a:gridCol w="3978726"/>
              </a:tblGrid>
              <a:tr h="393528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обучения 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3528">
                <a:tc>
                  <a:txBody>
                    <a:bodyPr/>
                    <a:lstStyle/>
                    <a:p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 8.2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Инклюзивный</a:t>
                      </a:r>
                      <a:r>
                        <a:rPr lang="ru-RU" sz="1600" b="1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класс</a:t>
                      </a:r>
                      <a:endParaRPr lang="ru-RU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24672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8.3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Индивидуальное обучение на дому</a:t>
                      </a:r>
                      <a:endParaRPr lang="ru-RU" sz="16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65456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</a:t>
                      </a:r>
                      <a:r>
                        <a:rPr lang="ru-RU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8.4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Инклюзивный  класс с поддержкой  в ресурсном классе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Категории детей с </a:t>
            </a:r>
            <a:r>
              <a:rPr lang="ru-RU" b="1" dirty="0" smtClean="0"/>
              <a:t>ОВЗ 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в МАОУ СОШ №218</a:t>
            </a: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892168"/>
              </p:ext>
            </p:extLst>
          </p:nvPr>
        </p:nvGraphicFramePr>
        <p:xfrm>
          <a:off x="899592" y="4077073"/>
          <a:ext cx="792088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2016224"/>
                <a:gridCol w="3960440"/>
              </a:tblGrid>
              <a:tr h="432047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ЗПР НОО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Инклюзивный</a:t>
                      </a:r>
                      <a:r>
                        <a:rPr lang="ru-RU" sz="1800" b="1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класс</a:t>
                      </a:r>
                      <a:endParaRPr lang="ru-RU" sz="1800" b="1" i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36803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ЗПР ООО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Инклюзивный</a:t>
                      </a:r>
                      <a:r>
                        <a:rPr lang="ru-RU" sz="1800" b="1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класс</a:t>
                      </a:r>
                      <a:endParaRPr lang="ru-RU" sz="1800" b="1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ТНР</a:t>
                      </a:r>
                      <a:r>
                        <a:rPr lang="ru-RU" baseline="0" dirty="0" smtClean="0"/>
                        <a:t> НОО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188859"/>
              </p:ext>
            </p:extLst>
          </p:nvPr>
        </p:nvGraphicFramePr>
        <p:xfrm>
          <a:off x="899592" y="5661247"/>
          <a:ext cx="792088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20"/>
                <a:gridCol w="1980220"/>
                <a:gridCol w="3960440"/>
              </a:tblGrid>
              <a:tr h="56417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2.1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Инклюзивный</a:t>
                      </a:r>
                      <a:r>
                        <a:rPr lang="ru-RU" sz="1800" b="1" i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класс</a:t>
                      </a:r>
                      <a:endParaRPr lang="ru-RU" sz="1800" b="1" i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4.2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Инклюзивный</a:t>
                      </a:r>
                      <a:r>
                        <a:rPr lang="ru-RU" sz="1800" b="1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класс</a:t>
                      </a:r>
                      <a:endParaRPr lang="ru-RU" sz="1800" b="1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486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100" b="1" dirty="0"/>
              <a:t>Индивидуальный образовательный  </a:t>
            </a:r>
            <a:r>
              <a:rPr lang="ru-RU" sz="3100" b="1" dirty="0" smtClean="0"/>
              <a:t>маршрут</a:t>
            </a:r>
            <a:r>
              <a:rPr lang="ru-RU" dirty="0"/>
              <a:t/>
            </a:r>
            <a:br>
              <a:rPr lang="ru-RU" dirty="0"/>
            </a:br>
            <a:r>
              <a:rPr lang="ru-RU" sz="2200" dirty="0">
                <a:solidFill>
                  <a:srgbClr val="FF0000"/>
                </a:solidFill>
              </a:rPr>
              <a:t>(индивидуальная программа развития)</a:t>
            </a:r>
            <a:br>
              <a:rPr lang="ru-RU" sz="2200" dirty="0">
                <a:solidFill>
                  <a:srgbClr val="FF0000"/>
                </a:solidFill>
              </a:rPr>
            </a:br>
            <a:endParaRPr lang="ru-RU" sz="22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2348880"/>
            <a:ext cx="78488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отражающий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общую стратегию и конкретные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шаги междисциплинарной команды и педагогов в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психолого-педагогического сопровождения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индивидуализации образовательного маршрута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с ОВЗ (заключение ПМПК) в рамках школы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определенный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период, утвержденный директором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ОУ 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подписанный родителями ребенка</a:t>
            </a:r>
          </a:p>
        </p:txBody>
      </p:sp>
    </p:spTree>
    <p:extLst>
      <p:ext uri="{BB962C8B-B14F-4D97-AF65-F5344CB8AC3E}">
        <p14:creationId xmlns:p14="http://schemas.microsoft.com/office/powerpoint/2010/main" val="428575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СТРУКТУРА ИНДИВИДУАЛЬНОГО</a:t>
            </a:r>
            <a:br>
              <a:rPr lang="ru-RU" sz="2800" b="1" dirty="0"/>
            </a:br>
            <a:r>
              <a:rPr lang="ru-RU" sz="2800" b="1" dirty="0"/>
              <a:t>ОБРАЗОВАТЕЛЬНОГО </a:t>
            </a:r>
            <a:r>
              <a:rPr lang="ru-RU" sz="2800" b="1" dirty="0" smtClean="0"/>
              <a:t>МАРШРУТА</a:t>
            </a: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700808"/>
            <a:ext cx="75608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Создание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безбарьерной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среды: специальные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приспособления в помещениях школы, оборудование рабочего места;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тактильные 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зрительные поддержки и др.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Организация освоения образовательной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программы: задачи по предметным областям, формы организации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учебной деятельности и контроля, показатели достижений.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3.Психолого-педагогическое сопровождение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направления, задачи, формы, график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специалистов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критерии достижений; особенности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междисциплинарного взаимодействия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социальной компетентности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направления и задачи, ответственные,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деятельности, показатели и формы оценки достижений.</a:t>
            </a:r>
          </a:p>
        </p:txBody>
      </p:sp>
    </p:spTree>
    <p:extLst>
      <p:ext uri="{BB962C8B-B14F-4D97-AF65-F5344CB8AC3E}">
        <p14:creationId xmlns:p14="http://schemas.microsoft.com/office/powerpoint/2010/main" val="128891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ru-RU" dirty="0" smtClean="0"/>
              <a:t>Протоколы </a:t>
            </a:r>
            <a:r>
              <a:rPr lang="ru-RU" dirty="0" err="1" smtClean="0"/>
              <a:t>ППк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smtClean="0"/>
              <a:t>Журнал учета заседаний</a:t>
            </a:r>
          </a:p>
          <a:p>
            <a:pPr marL="457200" indent="-457200">
              <a:buAutoNum type="arabicPeriod"/>
            </a:pPr>
            <a:r>
              <a:rPr lang="ru-RU" dirty="0" smtClean="0"/>
              <a:t>Журнал регистрации коллегиальных заключений </a:t>
            </a:r>
          </a:p>
          <a:p>
            <a:pPr marL="457200" indent="-457200">
              <a:buAutoNum type="arabicPeriod"/>
            </a:pPr>
            <a:r>
              <a:rPr lang="ru-RU" dirty="0" smtClean="0"/>
              <a:t>Журнал направлений на ПМПК</a:t>
            </a:r>
          </a:p>
          <a:p>
            <a:pPr marL="457200" indent="-457200">
              <a:buAutoNum type="arabicPeriod"/>
            </a:pPr>
            <a:r>
              <a:rPr lang="ru-RU" dirty="0" smtClean="0"/>
              <a:t>Карта развития  </a:t>
            </a:r>
            <a:r>
              <a:rPr lang="ru-RU" dirty="0" err="1" smtClean="0"/>
              <a:t>обучаюшегося</a:t>
            </a:r>
            <a:r>
              <a:rPr lang="ru-RU" dirty="0" smtClean="0"/>
              <a:t>, получающего психолого-педагогическое сопровождение</a:t>
            </a:r>
          </a:p>
          <a:p>
            <a:pPr marL="0" indent="0">
              <a:buNone/>
            </a:pPr>
            <a:r>
              <a:rPr lang="ru-RU" dirty="0" smtClean="0"/>
              <a:t>Можно вести </a:t>
            </a:r>
          </a:p>
          <a:p>
            <a:pPr marL="0" indent="0">
              <a:buNone/>
            </a:pPr>
            <a:r>
              <a:rPr lang="ru-RU" dirty="0" smtClean="0"/>
              <a:t>1. Журнал регистрации обращений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Обязательная документация, которую ведет </a:t>
            </a:r>
            <a:r>
              <a:rPr lang="ru-RU" dirty="0" err="1" smtClean="0"/>
              <a:t>ППк</a:t>
            </a:r>
            <a:r>
              <a:rPr lang="ru-RU" dirty="0" smtClean="0"/>
              <a:t> в процессе работы </a:t>
            </a:r>
            <a:r>
              <a:rPr lang="ru-RU" sz="2200" dirty="0" smtClean="0">
                <a:solidFill>
                  <a:srgbClr val="FF0000"/>
                </a:solidFill>
              </a:rPr>
              <a:t>(по распоряжению)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849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ru-RU" dirty="0" smtClean="0"/>
              <a:t>Максимальный охват</a:t>
            </a:r>
          </a:p>
          <a:p>
            <a:pPr marL="457200" indent="-457200">
              <a:buAutoNum type="arabicPeriod"/>
            </a:pPr>
            <a:r>
              <a:rPr lang="ru-RU" dirty="0" smtClean="0"/>
              <a:t>Своевременность</a:t>
            </a:r>
          </a:p>
          <a:p>
            <a:pPr marL="457200" indent="-457200">
              <a:buAutoNum type="arabicPeriod"/>
            </a:pPr>
            <a:r>
              <a:rPr lang="ru-RU" dirty="0" smtClean="0"/>
              <a:t>Помощь родителям и учителям</a:t>
            </a:r>
          </a:p>
          <a:p>
            <a:pPr marL="457200" indent="-457200">
              <a:buAutoNum type="arabicPeriod"/>
            </a:pPr>
            <a:r>
              <a:rPr lang="ru-RU" dirty="0" smtClean="0"/>
              <a:t>Поддержка ребенка</a:t>
            </a:r>
          </a:p>
          <a:p>
            <a:pPr marL="457200" indent="-457200">
              <a:buAutoNum type="arabicPeriod"/>
            </a:pPr>
            <a:r>
              <a:rPr lang="ru-RU" dirty="0" smtClean="0"/>
              <a:t>Объективная оценка проблем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Индикаторы эффективности деятельности членов </a:t>
            </a:r>
            <a:r>
              <a:rPr lang="ru-RU" dirty="0" err="1" smtClean="0"/>
              <a:t>ППк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274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1538" y="3271362"/>
            <a:ext cx="7408862" cy="2258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204685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Жизнь с особенностями и ограничениями не отменяет детства…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0988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6903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_______________________________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939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ФЗ от 29.12.2012 № 273 «Об образовании в РФ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  НОО обучающихся с ОВЗ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системе функционирования психологических служб в ОО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28.12.2020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Министерства Просвещения РФ 09.09.2019, Р – 93 «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примерного Положения о психолого-педагогическом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консилиуме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организации»;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Устав образовательной организации;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Приказ, Положение о психолого-педагогическом консилиуме образовательной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Нормативно-правовые основания создания  </a:t>
            </a:r>
            <a:r>
              <a:rPr lang="ru-RU" sz="3600" b="1" dirty="0" err="1"/>
              <a:t>ППк</a:t>
            </a:r>
            <a:r>
              <a:rPr lang="ru-RU" sz="3600" b="1" dirty="0"/>
              <a:t> образовательной организации:</a:t>
            </a:r>
            <a:br>
              <a:rPr lang="ru-RU" sz="3600" b="1" dirty="0"/>
            </a:b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78263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8147248" cy="428133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224136"/>
          </a:xfrm>
        </p:spPr>
        <p:txBody>
          <a:bodyPr>
            <a:noAutofit/>
          </a:bodyPr>
          <a:lstStyle/>
          <a:p>
            <a:r>
              <a:rPr lang="ru-RU" sz="2400" b="1" dirty="0"/>
              <a:t>Распоряжение Министерства Просвещения РФ </a:t>
            </a:r>
            <a:br>
              <a:rPr lang="ru-RU" sz="2400" b="1" dirty="0"/>
            </a:br>
            <a:r>
              <a:rPr lang="ru-RU" sz="2400" b="1" dirty="0"/>
              <a:t>от 09.09.2019г. № Р-93 </a:t>
            </a:r>
            <a:br>
              <a:rPr lang="ru-RU" sz="2400" b="1" dirty="0"/>
            </a:br>
            <a:r>
              <a:rPr lang="ru-RU" sz="2400" b="1" dirty="0"/>
              <a:t>«Об утверждении примерного Положения</a:t>
            </a:r>
            <a:br>
              <a:rPr lang="ru-RU" sz="2400" b="1" dirty="0"/>
            </a:br>
            <a:r>
              <a:rPr lang="ru-RU" sz="2400" b="1" dirty="0"/>
              <a:t>о психолого-педагогическом консилиуме</a:t>
            </a:r>
            <a:br>
              <a:rPr lang="ru-RU" sz="2400" b="1" dirty="0"/>
            </a:br>
            <a:r>
              <a:rPr lang="ru-RU" sz="2400" b="1" dirty="0"/>
              <a:t>образовательной организации»</a:t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2420888"/>
            <a:ext cx="73448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консилиум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одной из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руководящих и педагогических работников организации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осуществляющей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образовательную деятельность, с целью создания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оптимальных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развития, социализации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адаптации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посредством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психолого-педагогического сопровождения.</a:t>
            </a:r>
          </a:p>
        </p:txBody>
      </p:sp>
    </p:spTree>
    <p:extLst>
      <p:ext uri="{BB962C8B-B14F-4D97-AF65-F5344CB8AC3E}">
        <p14:creationId xmlns:p14="http://schemas.microsoft.com/office/powerpoint/2010/main" val="66100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1062202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Организация деятельности </a:t>
            </a:r>
            <a:r>
              <a:rPr lang="ru-RU" dirty="0" err="1" smtClean="0"/>
              <a:t>ППк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827584" y="3615407"/>
            <a:ext cx="13163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Издан </a:t>
            </a:r>
          </a:p>
          <a:p>
            <a:pPr algn="ctr"/>
            <a:r>
              <a:rPr lang="ru-RU" dirty="0" smtClean="0"/>
              <a:t>Приказ</a:t>
            </a:r>
          </a:p>
          <a:p>
            <a:pPr algn="ctr"/>
            <a:r>
              <a:rPr lang="ru-RU" dirty="0" smtClean="0"/>
              <a:t> директора</a:t>
            </a:r>
          </a:p>
          <a:p>
            <a:pPr algn="ctr"/>
            <a:r>
              <a:rPr lang="ru-RU" dirty="0" smtClean="0"/>
              <a:t> по школе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771800" y="3615406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Утверждено</a:t>
            </a:r>
          </a:p>
          <a:p>
            <a:pPr algn="ctr"/>
            <a:r>
              <a:rPr lang="ru-RU" dirty="0" smtClean="0"/>
              <a:t> Положение</a:t>
            </a:r>
          </a:p>
          <a:p>
            <a:pPr algn="ctr"/>
            <a:r>
              <a:rPr lang="ru-RU" dirty="0" smtClean="0"/>
              <a:t> деятельности</a:t>
            </a:r>
          </a:p>
          <a:p>
            <a:pPr algn="ctr"/>
            <a:r>
              <a:rPr lang="ru-RU" dirty="0" smtClean="0"/>
              <a:t> </a:t>
            </a:r>
            <a:r>
              <a:rPr lang="ru-RU" dirty="0" err="1" smtClean="0"/>
              <a:t>ППк</a:t>
            </a:r>
            <a:r>
              <a:rPr lang="ru-RU" dirty="0" smtClean="0"/>
              <a:t> ОО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788024" y="3501008"/>
            <a:ext cx="161454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Определен</a:t>
            </a:r>
          </a:p>
          <a:p>
            <a:r>
              <a:rPr lang="ru-RU" dirty="0" smtClean="0"/>
              <a:t>Председатель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ППк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588224" y="3615407"/>
            <a:ext cx="17027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Определен </a:t>
            </a:r>
          </a:p>
          <a:p>
            <a:r>
              <a:rPr lang="ru-RU" dirty="0" smtClean="0"/>
              <a:t>состав </a:t>
            </a:r>
            <a:r>
              <a:rPr lang="ru-RU" dirty="0" err="1" smtClean="0"/>
              <a:t>ППк</a:t>
            </a:r>
            <a:endParaRPr lang="ru-RU" dirty="0" smtClean="0"/>
          </a:p>
          <a:p>
            <a:r>
              <a:rPr lang="ru-RU" dirty="0" smtClean="0"/>
              <a:t>Документация </a:t>
            </a:r>
            <a:endParaRPr lang="ru-RU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2627784" y="4215570"/>
            <a:ext cx="14401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4499992" y="4077072"/>
            <a:ext cx="144016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6402569" y="4113076"/>
            <a:ext cx="113647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70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Планирование работы </a:t>
            </a:r>
            <a:r>
              <a:rPr lang="ru-RU" sz="3200" b="1" dirty="0" err="1" smtClean="0"/>
              <a:t>ППк</a:t>
            </a:r>
            <a:r>
              <a:rPr lang="ru-RU" sz="3200" b="1" dirty="0" smtClean="0"/>
              <a:t> </a:t>
            </a:r>
            <a:br>
              <a:rPr lang="ru-RU" sz="3200" b="1" dirty="0" smtClean="0"/>
            </a:br>
            <a:r>
              <a:rPr lang="ru-RU" sz="3200" b="1" dirty="0" smtClean="0"/>
              <a:t>Задачи </a:t>
            </a:r>
            <a:r>
              <a:rPr lang="ru-RU" sz="3200" b="1" dirty="0" err="1" smtClean="0"/>
              <a:t>ППк</a:t>
            </a:r>
            <a:endParaRPr lang="ru-RU" sz="3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700808"/>
            <a:ext cx="81369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трудностей в освоении образовательных программ, особенностей в развитии, социальной адаптации и поведении обучающихся для последующего принятия решений об организации психолого-педагогического сопровождения;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рекомендаций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организации психолого-педагогического сопровождения обучающихся;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участников образовательных отношений по вопросам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психофизического состояния и возможностей обучающихся;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 и оказания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 психолого-педагогической помощи, создания специальных условий получения образования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выполнением рекомендаций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ППк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3416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</a:t>
            </a:r>
            <a:r>
              <a:rPr lang="ru-RU" dirty="0" err="1" smtClean="0"/>
              <a:t>Диагностико</a:t>
            </a:r>
            <a:r>
              <a:rPr lang="ru-RU" dirty="0" smtClean="0"/>
              <a:t>-консультативное</a:t>
            </a:r>
          </a:p>
          <a:p>
            <a:r>
              <a:rPr lang="ru-RU" dirty="0" smtClean="0"/>
              <a:t>2.Организационно-методическое</a:t>
            </a:r>
          </a:p>
          <a:p>
            <a:r>
              <a:rPr lang="ru-RU" dirty="0" smtClean="0"/>
              <a:t>3. Коррекционно-развивающее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Направления деятельности </a:t>
            </a:r>
            <a:r>
              <a:rPr lang="ru-RU" dirty="0" err="1" smtClean="0"/>
              <a:t>ППк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997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43842"/>
            <a:ext cx="8147248" cy="468232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6856" y="219109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Состав </a:t>
            </a:r>
            <a:r>
              <a:rPr lang="ru-RU" sz="4000" b="1" dirty="0" err="1"/>
              <a:t>ППк</a:t>
            </a:r>
            <a:r>
              <a:rPr lang="ru-RU" sz="4000" b="1" dirty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443841"/>
            <a:ext cx="81369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ППк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заместитель руководителя Организации;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председателя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ППк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(определенный из числа членов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ППк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необходимости);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психолог;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логопед;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дефектолог;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секретарь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ППк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(определенный из числа членов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ППк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Общее руководство деятельностью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ППк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возлагается на руководителя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133490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2056245"/>
              </p:ext>
            </p:extLst>
          </p:nvPr>
        </p:nvGraphicFramePr>
        <p:xfrm>
          <a:off x="684213" y="1916113"/>
          <a:ext cx="8135937" cy="4537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744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Трудовые действия специалистов </a:t>
            </a:r>
            <a:r>
              <a:rPr lang="ru-RU" dirty="0" err="1" smtClean="0"/>
              <a:t>ППк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899592" y="2380238"/>
            <a:ext cx="1664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Председатель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99951" y="3964339"/>
            <a:ext cx="1239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Секретарь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71711" y="5310459"/>
            <a:ext cx="14959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Специалисты</a:t>
            </a:r>
          </a:p>
          <a:p>
            <a:r>
              <a:rPr lang="ru-RU" dirty="0" smtClean="0"/>
              <a:t> СПС,</a:t>
            </a:r>
          </a:p>
          <a:p>
            <a:r>
              <a:rPr lang="ru-RU" dirty="0" smtClean="0"/>
              <a:t>педагоги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105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1228</TotalTime>
  <Words>1021</Words>
  <Application>Microsoft Office PowerPoint</Application>
  <PresentationFormat>Экран (4:3)</PresentationFormat>
  <Paragraphs>244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Волна</vt:lpstr>
      <vt:lpstr>   Психолого-педагогический консилиум  как форма организации условий сопровождения детей с ОВЗ  в образовательной организации</vt:lpstr>
      <vt:lpstr>План</vt:lpstr>
      <vt:lpstr> Нормативно-правовые основания создания  ППк образовательной организации: </vt:lpstr>
      <vt:lpstr>Распоряжение Министерства Просвещения РФ  от 09.09.2019г. № Р-93  «Об утверждении примерного Положения о психолого-педагогическом консилиуме образовательной организации» </vt:lpstr>
      <vt:lpstr>Организация деятельности ППк</vt:lpstr>
      <vt:lpstr>Планирование работы ППк  Задачи ППк</vt:lpstr>
      <vt:lpstr>Направления деятельности ППк</vt:lpstr>
      <vt:lpstr>Состав ППк: </vt:lpstr>
      <vt:lpstr>Трудовые действия специалистов ППк</vt:lpstr>
      <vt:lpstr>Работа ППк по сопровождению обучающихся </vt:lpstr>
      <vt:lpstr>Алгоритм деятельности ППк</vt:lpstr>
      <vt:lpstr>Регламент  деятельности ППк</vt:lpstr>
      <vt:lpstr>Внеплановые заседания</vt:lpstr>
      <vt:lpstr>Подготовка к тематическим заседаниям  ( на примере обсуждения готовности к обучению в 1 классе)</vt:lpstr>
      <vt:lpstr>О коллегиальном заключении</vt:lpstr>
      <vt:lpstr>Подготовка документации ППк для прохождения ПМПК</vt:lpstr>
      <vt:lpstr>После прохождения ПМПК</vt:lpstr>
      <vt:lpstr>   Рекомендации ППк могут включать условия обучения, воспитания и развития, требующие организации обучения по индивидуальному плану </vt:lpstr>
      <vt:lpstr>Рекомендации ППк конкретизируют, дополняют рекомендации ПМПК и могут включать в том числе: </vt:lpstr>
      <vt:lpstr>ДОПОЛНИТЕЛЬНЫЕ УСЛОВИЯ </vt:lpstr>
      <vt:lpstr>Категории детей с ОВЗ  в МАОУ СОШ №218</vt:lpstr>
      <vt:lpstr>Индивидуальный образовательный  маршрут (индивидуальная программа развития) </vt:lpstr>
      <vt:lpstr>СТРУКТУРА ИНДИВИДУАЛЬНОГО ОБРАЗОВАТЕЛЬНОГО МАРШРУТА</vt:lpstr>
      <vt:lpstr>  Обязательная документация, которую ведет ППк в процессе работы (по распоряжению)</vt:lpstr>
      <vt:lpstr>Индикаторы эффективности деятельности членов ППк</vt:lpstr>
      <vt:lpstr>Жизнь с особенностями и ограничениями не отменяет детства…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Школа</cp:lastModifiedBy>
  <cp:revision>50</cp:revision>
  <dcterms:created xsi:type="dcterms:W3CDTF">2022-11-22T12:02:58Z</dcterms:created>
  <dcterms:modified xsi:type="dcterms:W3CDTF">2023-04-06T12:41:58Z</dcterms:modified>
</cp:coreProperties>
</file>