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3" r:id="rId3"/>
    <p:sldId id="295" r:id="rId4"/>
    <p:sldId id="297" r:id="rId5"/>
    <p:sldId id="256" r:id="rId6"/>
    <p:sldId id="285" r:id="rId7"/>
    <p:sldId id="257" r:id="rId8"/>
    <p:sldId id="298" r:id="rId9"/>
    <p:sldId id="299" r:id="rId10"/>
    <p:sldId id="302" r:id="rId11"/>
    <p:sldId id="303" r:id="rId12"/>
    <p:sldId id="304" r:id="rId13"/>
    <p:sldId id="307" r:id="rId14"/>
    <p:sldId id="309" r:id="rId15"/>
    <p:sldId id="311" r:id="rId16"/>
    <p:sldId id="30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6AEDB-FE01-405B-9F98-F59A56BDBC37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623FB7A-9DB7-43E0-A81C-EBDC75ED3A44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Гетман Наталья Викторовна </a:t>
          </a:r>
          <a:r>
            <a:rPr lang="ru-RU" sz="1600" dirty="0" smtClean="0">
              <a:solidFill>
                <a:schemeClr val="tx1"/>
              </a:solidFill>
            </a:rPr>
            <a:t>(руководитель      СПС, 5,7 ,11 классы, ОВЗ)</a:t>
          </a:r>
          <a:r>
            <a:rPr lang="ru-RU" sz="2000" dirty="0" smtClean="0">
              <a:solidFill>
                <a:schemeClr val="tx1"/>
              </a:solidFill>
            </a:rPr>
            <a:t> 8 983 121 8689</a:t>
          </a:r>
        </a:p>
        <a:p>
          <a:r>
            <a:rPr lang="ru-RU" sz="2400" dirty="0" err="1" smtClean="0">
              <a:solidFill>
                <a:schemeClr val="tx1"/>
              </a:solidFill>
            </a:rPr>
            <a:t>Краснопёрова</a:t>
          </a:r>
          <a:r>
            <a:rPr lang="ru-RU" sz="2400" dirty="0" smtClean="0">
              <a:solidFill>
                <a:schemeClr val="tx1"/>
              </a:solidFill>
            </a:rPr>
            <a:t> Людмила Александровна </a:t>
          </a:r>
          <a:r>
            <a:rPr lang="ru-RU" sz="1600" dirty="0" smtClean="0">
              <a:solidFill>
                <a:schemeClr val="tx1"/>
              </a:solidFill>
            </a:rPr>
            <a:t>(1-4 классы, ОВЗ)  </a:t>
          </a:r>
          <a:r>
            <a:rPr lang="ru-RU" sz="2000" dirty="0" smtClean="0">
              <a:solidFill>
                <a:schemeClr val="tx1"/>
              </a:solidFill>
            </a:rPr>
            <a:t>8 953 889 5390</a:t>
          </a:r>
        </a:p>
        <a:p>
          <a:r>
            <a:rPr lang="ru-RU" sz="2400" dirty="0" err="1" smtClean="0">
              <a:solidFill>
                <a:schemeClr val="tx1"/>
              </a:solidFill>
            </a:rPr>
            <a:t>Русанова</a:t>
          </a:r>
          <a:r>
            <a:rPr lang="ru-RU" sz="2400" dirty="0" smtClean="0">
              <a:solidFill>
                <a:schemeClr val="tx1"/>
              </a:solidFill>
            </a:rPr>
            <a:t> Татьяна Юрьевна </a:t>
          </a:r>
          <a:r>
            <a:rPr lang="ru-RU" sz="1600" dirty="0" smtClean="0">
              <a:solidFill>
                <a:schemeClr val="tx1"/>
              </a:solidFill>
            </a:rPr>
            <a:t>(6, 8, 9,10 класс, ОВЗ)               </a:t>
          </a:r>
          <a:r>
            <a:rPr lang="ru-RU" sz="2000" dirty="0" smtClean="0">
              <a:solidFill>
                <a:schemeClr val="tx1"/>
              </a:solidFill>
            </a:rPr>
            <a:t>        8 913 914 1130</a:t>
          </a:r>
          <a:endParaRPr lang="ru-RU" sz="2000" dirty="0">
            <a:solidFill>
              <a:schemeClr val="tx1"/>
            </a:solidFill>
          </a:endParaRPr>
        </a:p>
      </dgm:t>
    </dgm:pt>
    <dgm:pt modelId="{436B46A9-6F7E-431C-A06C-273A2040478F}" type="parTrans" cxnId="{D5610B13-9389-4C98-9478-8332EC8851E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16B317F-F9F7-44D3-9257-5D38A843ACDC}" type="sibTrans" cxnId="{D5610B13-9389-4C98-9478-8332EC8851E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038081D-07DC-485F-BDE0-825BAF981840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Бусел Яна Витальевна   8983 329 9341</a:t>
          </a:r>
        </a:p>
      </dgm:t>
    </dgm:pt>
    <dgm:pt modelId="{C8C5F929-1780-438F-BF04-168E423D1F42}" type="parTrans" cxnId="{3051C616-E0F5-41C1-B49A-9580A164EC7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5EC008F-F9AC-4C38-8F71-5E0871A12743}" type="sibTrans" cxnId="{3051C616-E0F5-41C1-B49A-9580A164EC7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E09BC7A-18B5-45BE-89E9-9705BB7888DE}">
      <dgm:prSet phldrT="[Текст]" custT="1"/>
      <dgm:spPr/>
      <dgm:t>
        <a:bodyPr/>
        <a:lstStyle/>
        <a:p>
          <a:endParaRPr lang="ru-RU" sz="2400" dirty="0" smtClean="0">
            <a:solidFill>
              <a:schemeClr val="tx1"/>
            </a:solidFill>
          </a:endParaRPr>
        </a:p>
        <a:p>
          <a:r>
            <a:rPr lang="ru-RU" sz="2400" dirty="0" smtClean="0">
              <a:solidFill>
                <a:schemeClr val="tx1"/>
              </a:solidFill>
            </a:rPr>
            <a:t>Иншакова Марина Васильевна </a:t>
          </a:r>
          <a:r>
            <a:rPr lang="ru-RU" sz="1600" dirty="0" smtClean="0">
              <a:solidFill>
                <a:schemeClr val="tx1"/>
              </a:solidFill>
            </a:rPr>
            <a:t>(учитель логопед) </a:t>
          </a:r>
        </a:p>
        <a:p>
          <a:r>
            <a:rPr lang="ru-RU" sz="2400" dirty="0" smtClean="0">
              <a:solidFill>
                <a:schemeClr val="tx1"/>
              </a:solidFill>
            </a:rPr>
            <a:t>Ермилова Марина Константинова</a:t>
          </a:r>
          <a:r>
            <a:rPr lang="ru-RU" sz="1600" dirty="0" smtClean="0">
              <a:solidFill>
                <a:schemeClr val="tx1"/>
              </a:solidFill>
            </a:rPr>
            <a:t>(учитель логопед) </a:t>
          </a:r>
        </a:p>
        <a:p>
          <a:r>
            <a:rPr lang="ru-RU" sz="2400" dirty="0" smtClean="0">
              <a:solidFill>
                <a:schemeClr val="tx1"/>
              </a:solidFill>
            </a:rPr>
            <a:t>Малинина Ольга Сергеевна </a:t>
          </a:r>
          <a:r>
            <a:rPr lang="ru-RU" sz="1600" dirty="0" smtClean="0">
              <a:solidFill>
                <a:schemeClr val="tx1"/>
              </a:solidFill>
            </a:rPr>
            <a:t>(учитель логопед) </a:t>
          </a:r>
        </a:p>
        <a:p>
          <a:r>
            <a:rPr lang="ru-RU" sz="2400" dirty="0" err="1" smtClean="0">
              <a:solidFill>
                <a:schemeClr val="tx1"/>
              </a:solidFill>
            </a:rPr>
            <a:t>Волик</a:t>
          </a:r>
          <a:r>
            <a:rPr lang="ru-RU" sz="2400" dirty="0" smtClean="0">
              <a:solidFill>
                <a:schemeClr val="tx1"/>
              </a:solidFill>
            </a:rPr>
            <a:t> Юлия Александровна </a:t>
          </a:r>
          <a:r>
            <a:rPr lang="ru-RU" sz="1600" dirty="0" smtClean="0">
              <a:solidFill>
                <a:schemeClr val="tx1"/>
              </a:solidFill>
            </a:rPr>
            <a:t>(дефектолог)</a:t>
          </a:r>
        </a:p>
        <a:p>
          <a:endParaRPr lang="ru-RU" sz="2400" dirty="0">
            <a:solidFill>
              <a:schemeClr val="tx1"/>
            </a:solidFill>
          </a:endParaRPr>
        </a:p>
      </dgm:t>
    </dgm:pt>
    <dgm:pt modelId="{52FD9732-BD1E-486C-9E33-97647DEEF147}" type="parTrans" cxnId="{086E7578-3D12-4F8E-BEDE-1DF1338D7DA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5C88C30-1FAF-47D1-99AD-A6AC863DF1F5}" type="sibTrans" cxnId="{086E7578-3D12-4F8E-BEDE-1DF1338D7DA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37B433F-F4DE-4908-A87E-C69C5D131410}" type="pres">
      <dgm:prSet presAssocID="{2B86AEDB-FE01-405B-9F98-F59A56BDBC3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7A97AD-039E-492B-8C4F-60C08B6ACC57}" type="pres">
      <dgm:prSet presAssocID="{9623FB7A-9DB7-43E0-A81C-EBDC75ED3A44}" presName="comp" presStyleCnt="0"/>
      <dgm:spPr/>
    </dgm:pt>
    <dgm:pt modelId="{71F194B9-628E-488E-8471-A4D176D7CC47}" type="pres">
      <dgm:prSet presAssocID="{9623FB7A-9DB7-43E0-A81C-EBDC75ED3A44}" presName="box" presStyleLbl="node1" presStyleIdx="0" presStyleCnt="3" custScaleY="109421" custLinFactNeighborY="-528"/>
      <dgm:spPr/>
      <dgm:t>
        <a:bodyPr/>
        <a:lstStyle/>
        <a:p>
          <a:endParaRPr lang="ru-RU"/>
        </a:p>
      </dgm:t>
    </dgm:pt>
    <dgm:pt modelId="{32812CBA-75A7-43A5-B7B2-38CBBB708437}" type="pres">
      <dgm:prSet presAssocID="{9623FB7A-9DB7-43E0-A81C-EBDC75ED3A44}" presName="img" presStyleLbl="fgImgPlace1" presStyleIdx="0" presStyleCnt="3" custLinFactNeighborX="734" custLinFactNeighborY="-31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F9307DA-8D1B-4CFD-8B08-E6F982FE1A65}" type="pres">
      <dgm:prSet presAssocID="{9623FB7A-9DB7-43E0-A81C-EBDC75ED3A4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3D60A-82AF-454D-B9BF-ED69473657AC}" type="pres">
      <dgm:prSet presAssocID="{116B317F-F9F7-44D3-9257-5D38A843ACDC}" presName="spacer" presStyleCnt="0"/>
      <dgm:spPr/>
    </dgm:pt>
    <dgm:pt modelId="{410288CE-A4CB-4039-A89E-74A4C6AC781C}" type="pres">
      <dgm:prSet presAssocID="{B038081D-07DC-485F-BDE0-825BAF981840}" presName="comp" presStyleCnt="0"/>
      <dgm:spPr/>
    </dgm:pt>
    <dgm:pt modelId="{34E50DFD-A726-4A64-8EA1-FEA38C371DD0}" type="pres">
      <dgm:prSet presAssocID="{B038081D-07DC-485F-BDE0-825BAF981840}" presName="box" presStyleLbl="node1" presStyleIdx="1" presStyleCnt="3" custScaleY="68591"/>
      <dgm:spPr/>
      <dgm:t>
        <a:bodyPr/>
        <a:lstStyle/>
        <a:p>
          <a:endParaRPr lang="ru-RU"/>
        </a:p>
      </dgm:t>
    </dgm:pt>
    <dgm:pt modelId="{588A8AF3-EB0E-4895-BF52-4EE23F3B8FB0}" type="pres">
      <dgm:prSet presAssocID="{B038081D-07DC-485F-BDE0-825BAF981840}" presName="img" presStyleLbl="fgImgPlace1" presStyleIdx="1" presStyleCnt="3" custScaleX="89510" custScaleY="7519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BF5FD52-9166-4823-9416-F3081F8ECE36}" type="pres">
      <dgm:prSet presAssocID="{B038081D-07DC-485F-BDE0-825BAF98184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92B378-3A3D-454C-B55D-39F8F77C693B}" type="pres">
      <dgm:prSet presAssocID="{95EC008F-F9AC-4C38-8F71-5E0871A12743}" presName="spacer" presStyleCnt="0"/>
      <dgm:spPr/>
    </dgm:pt>
    <dgm:pt modelId="{1548C7B7-3BF8-44BB-9E8D-6CD4344BF74B}" type="pres">
      <dgm:prSet presAssocID="{EE09BC7A-18B5-45BE-89E9-9705BB7888DE}" presName="comp" presStyleCnt="0"/>
      <dgm:spPr/>
    </dgm:pt>
    <dgm:pt modelId="{34F43A20-D866-42CA-8AAE-0B7582438C94}" type="pres">
      <dgm:prSet presAssocID="{EE09BC7A-18B5-45BE-89E9-9705BB7888DE}" presName="box" presStyleLbl="node1" presStyleIdx="2" presStyleCnt="3" custScaleY="77802"/>
      <dgm:spPr/>
      <dgm:t>
        <a:bodyPr/>
        <a:lstStyle/>
        <a:p>
          <a:endParaRPr lang="ru-RU"/>
        </a:p>
      </dgm:t>
    </dgm:pt>
    <dgm:pt modelId="{9C90C47E-E850-432C-8E84-EF288A17AA64}" type="pres">
      <dgm:prSet presAssocID="{EE09BC7A-18B5-45BE-89E9-9705BB7888DE}" presName="img" presStyleLbl="fgImgPlace1" presStyleIdx="2" presStyleCnt="3" custScaleX="75690" custScaleY="7033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FFC5E96-7D86-4ED5-A1F9-E6862C70301A}" type="pres">
      <dgm:prSet presAssocID="{EE09BC7A-18B5-45BE-89E9-9705BB7888D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F039DF-426A-436B-8C69-92D91956D580}" type="presOf" srcId="{9623FB7A-9DB7-43E0-A81C-EBDC75ED3A44}" destId="{71F194B9-628E-488E-8471-A4D176D7CC47}" srcOrd="0" destOrd="0" presId="urn:microsoft.com/office/officeart/2005/8/layout/vList4"/>
    <dgm:cxn modelId="{46C27B83-F4FA-4341-AD72-A26620653D31}" type="presOf" srcId="{EE09BC7A-18B5-45BE-89E9-9705BB7888DE}" destId="{8FFC5E96-7D86-4ED5-A1F9-E6862C70301A}" srcOrd="1" destOrd="0" presId="urn:microsoft.com/office/officeart/2005/8/layout/vList4"/>
    <dgm:cxn modelId="{A209C330-C7B9-40DA-AE5B-92409511FC99}" type="presOf" srcId="{B038081D-07DC-485F-BDE0-825BAF981840}" destId="{7BF5FD52-9166-4823-9416-F3081F8ECE36}" srcOrd="1" destOrd="0" presId="urn:microsoft.com/office/officeart/2005/8/layout/vList4"/>
    <dgm:cxn modelId="{9A6B766C-90BB-49B5-B49A-B37401B59274}" type="presOf" srcId="{B038081D-07DC-485F-BDE0-825BAF981840}" destId="{34E50DFD-A726-4A64-8EA1-FEA38C371DD0}" srcOrd="0" destOrd="0" presId="urn:microsoft.com/office/officeart/2005/8/layout/vList4"/>
    <dgm:cxn modelId="{3051C616-E0F5-41C1-B49A-9580A164EC76}" srcId="{2B86AEDB-FE01-405B-9F98-F59A56BDBC37}" destId="{B038081D-07DC-485F-BDE0-825BAF981840}" srcOrd="1" destOrd="0" parTransId="{C8C5F929-1780-438F-BF04-168E423D1F42}" sibTransId="{95EC008F-F9AC-4C38-8F71-5E0871A12743}"/>
    <dgm:cxn modelId="{58C49946-B434-46EB-AFA7-A8F59C71011E}" type="presOf" srcId="{9623FB7A-9DB7-43E0-A81C-EBDC75ED3A44}" destId="{3F9307DA-8D1B-4CFD-8B08-E6F982FE1A65}" srcOrd="1" destOrd="0" presId="urn:microsoft.com/office/officeart/2005/8/layout/vList4"/>
    <dgm:cxn modelId="{086E7578-3D12-4F8E-BEDE-1DF1338D7DAE}" srcId="{2B86AEDB-FE01-405B-9F98-F59A56BDBC37}" destId="{EE09BC7A-18B5-45BE-89E9-9705BB7888DE}" srcOrd="2" destOrd="0" parTransId="{52FD9732-BD1E-486C-9E33-97647DEEF147}" sibTransId="{75C88C30-1FAF-47D1-99AD-A6AC863DF1F5}"/>
    <dgm:cxn modelId="{C7925FC3-A285-4C82-961F-CD9983974AD1}" type="presOf" srcId="{EE09BC7A-18B5-45BE-89E9-9705BB7888DE}" destId="{34F43A20-D866-42CA-8AAE-0B7582438C94}" srcOrd="0" destOrd="0" presId="urn:microsoft.com/office/officeart/2005/8/layout/vList4"/>
    <dgm:cxn modelId="{D5610B13-9389-4C98-9478-8332EC8851EA}" srcId="{2B86AEDB-FE01-405B-9F98-F59A56BDBC37}" destId="{9623FB7A-9DB7-43E0-A81C-EBDC75ED3A44}" srcOrd="0" destOrd="0" parTransId="{436B46A9-6F7E-431C-A06C-273A2040478F}" sibTransId="{116B317F-F9F7-44D3-9257-5D38A843ACDC}"/>
    <dgm:cxn modelId="{FC0E3B2A-4C64-4578-882C-6FFDBD05F01F}" type="presOf" srcId="{2B86AEDB-FE01-405B-9F98-F59A56BDBC37}" destId="{037B433F-F4DE-4908-A87E-C69C5D131410}" srcOrd="0" destOrd="0" presId="urn:microsoft.com/office/officeart/2005/8/layout/vList4"/>
    <dgm:cxn modelId="{20B2C04A-FB9C-4882-8DE0-EC0383388E3A}" type="presParOf" srcId="{037B433F-F4DE-4908-A87E-C69C5D131410}" destId="{C17A97AD-039E-492B-8C4F-60C08B6ACC57}" srcOrd="0" destOrd="0" presId="urn:microsoft.com/office/officeart/2005/8/layout/vList4"/>
    <dgm:cxn modelId="{0BD5BCB1-0C54-4390-A72B-D8F28A3C018A}" type="presParOf" srcId="{C17A97AD-039E-492B-8C4F-60C08B6ACC57}" destId="{71F194B9-628E-488E-8471-A4D176D7CC47}" srcOrd="0" destOrd="0" presId="urn:microsoft.com/office/officeart/2005/8/layout/vList4"/>
    <dgm:cxn modelId="{D9D81F38-8D3F-48AF-BC5C-665E6AE9A74A}" type="presParOf" srcId="{C17A97AD-039E-492B-8C4F-60C08B6ACC57}" destId="{32812CBA-75A7-43A5-B7B2-38CBBB708437}" srcOrd="1" destOrd="0" presId="urn:microsoft.com/office/officeart/2005/8/layout/vList4"/>
    <dgm:cxn modelId="{6A8BCA2F-FFB4-453E-A6EA-9C4AE9D30D96}" type="presParOf" srcId="{C17A97AD-039E-492B-8C4F-60C08B6ACC57}" destId="{3F9307DA-8D1B-4CFD-8B08-E6F982FE1A65}" srcOrd="2" destOrd="0" presId="urn:microsoft.com/office/officeart/2005/8/layout/vList4"/>
    <dgm:cxn modelId="{6E173638-4CE8-4B4A-8DF5-173E21F91AFB}" type="presParOf" srcId="{037B433F-F4DE-4908-A87E-C69C5D131410}" destId="{B183D60A-82AF-454D-B9BF-ED69473657AC}" srcOrd="1" destOrd="0" presId="urn:microsoft.com/office/officeart/2005/8/layout/vList4"/>
    <dgm:cxn modelId="{85B94993-5521-4724-8775-2BA1F204AE67}" type="presParOf" srcId="{037B433F-F4DE-4908-A87E-C69C5D131410}" destId="{410288CE-A4CB-4039-A89E-74A4C6AC781C}" srcOrd="2" destOrd="0" presId="urn:microsoft.com/office/officeart/2005/8/layout/vList4"/>
    <dgm:cxn modelId="{0BB55A81-EECC-43B1-A386-4B74A788C28E}" type="presParOf" srcId="{410288CE-A4CB-4039-A89E-74A4C6AC781C}" destId="{34E50DFD-A726-4A64-8EA1-FEA38C371DD0}" srcOrd="0" destOrd="0" presId="urn:microsoft.com/office/officeart/2005/8/layout/vList4"/>
    <dgm:cxn modelId="{68155A0E-6BAD-4B3C-A252-5BD9A6D9C944}" type="presParOf" srcId="{410288CE-A4CB-4039-A89E-74A4C6AC781C}" destId="{588A8AF3-EB0E-4895-BF52-4EE23F3B8FB0}" srcOrd="1" destOrd="0" presId="urn:microsoft.com/office/officeart/2005/8/layout/vList4"/>
    <dgm:cxn modelId="{18D12EDD-6CDB-491A-BEB9-A50A8BA261C1}" type="presParOf" srcId="{410288CE-A4CB-4039-A89E-74A4C6AC781C}" destId="{7BF5FD52-9166-4823-9416-F3081F8ECE36}" srcOrd="2" destOrd="0" presId="urn:microsoft.com/office/officeart/2005/8/layout/vList4"/>
    <dgm:cxn modelId="{EACE1291-BAB6-4429-A112-0A64B4FED61F}" type="presParOf" srcId="{037B433F-F4DE-4908-A87E-C69C5D131410}" destId="{FE92B378-3A3D-454C-B55D-39F8F77C693B}" srcOrd="3" destOrd="0" presId="urn:microsoft.com/office/officeart/2005/8/layout/vList4"/>
    <dgm:cxn modelId="{674350E9-EBC1-408F-84D6-4C38040E2282}" type="presParOf" srcId="{037B433F-F4DE-4908-A87E-C69C5D131410}" destId="{1548C7B7-3BF8-44BB-9E8D-6CD4344BF74B}" srcOrd="4" destOrd="0" presId="urn:microsoft.com/office/officeart/2005/8/layout/vList4"/>
    <dgm:cxn modelId="{D11F5AA4-684C-49F6-AD1B-CA13D5B9C773}" type="presParOf" srcId="{1548C7B7-3BF8-44BB-9E8D-6CD4344BF74B}" destId="{34F43A20-D866-42CA-8AAE-0B7582438C94}" srcOrd="0" destOrd="0" presId="urn:microsoft.com/office/officeart/2005/8/layout/vList4"/>
    <dgm:cxn modelId="{94FEC9BA-0255-427A-83B3-68A69578045E}" type="presParOf" srcId="{1548C7B7-3BF8-44BB-9E8D-6CD4344BF74B}" destId="{9C90C47E-E850-432C-8E84-EF288A17AA64}" srcOrd="1" destOrd="0" presId="urn:microsoft.com/office/officeart/2005/8/layout/vList4"/>
    <dgm:cxn modelId="{E447E839-45A4-400A-B780-982306497A2D}" type="presParOf" srcId="{1548C7B7-3BF8-44BB-9E8D-6CD4344BF74B}" destId="{8FFC5E96-7D86-4ED5-A1F9-E6862C70301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194B9-628E-488E-8471-A4D176D7CC47}">
      <dsp:nvSpPr>
        <dsp:cNvPr id="0" name=""/>
        <dsp:cNvSpPr/>
      </dsp:nvSpPr>
      <dsp:spPr>
        <a:xfrm>
          <a:off x="0" y="0"/>
          <a:ext cx="9144000" cy="2652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Гетман Наталья Викторовна </a:t>
          </a:r>
          <a:r>
            <a:rPr lang="ru-RU" sz="1600" kern="1200" dirty="0" smtClean="0">
              <a:solidFill>
                <a:schemeClr val="tx1"/>
              </a:solidFill>
            </a:rPr>
            <a:t>(руководитель      СПС, 5,7 ,11 классы, ОВЗ)</a:t>
          </a:r>
          <a:r>
            <a:rPr lang="ru-RU" sz="2000" kern="1200" dirty="0" smtClean="0">
              <a:solidFill>
                <a:schemeClr val="tx1"/>
              </a:solidFill>
            </a:rPr>
            <a:t> 8 983 121 8689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1"/>
              </a:solidFill>
            </a:rPr>
            <a:t>Краснопёрова</a:t>
          </a:r>
          <a:r>
            <a:rPr lang="ru-RU" sz="2400" kern="1200" dirty="0" smtClean="0">
              <a:solidFill>
                <a:schemeClr val="tx1"/>
              </a:solidFill>
            </a:rPr>
            <a:t> Людмила Александровна </a:t>
          </a:r>
          <a:r>
            <a:rPr lang="ru-RU" sz="1600" kern="1200" dirty="0" smtClean="0">
              <a:solidFill>
                <a:schemeClr val="tx1"/>
              </a:solidFill>
            </a:rPr>
            <a:t>(1-4 классы, ОВЗ)  </a:t>
          </a:r>
          <a:r>
            <a:rPr lang="ru-RU" sz="2000" kern="1200" dirty="0" smtClean="0">
              <a:solidFill>
                <a:schemeClr val="tx1"/>
              </a:solidFill>
            </a:rPr>
            <a:t>8 953 889 5390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1"/>
              </a:solidFill>
            </a:rPr>
            <a:t>Русанова</a:t>
          </a:r>
          <a:r>
            <a:rPr lang="ru-RU" sz="2400" kern="1200" dirty="0" smtClean="0">
              <a:solidFill>
                <a:schemeClr val="tx1"/>
              </a:solidFill>
            </a:rPr>
            <a:t> Татьяна Юрьевна </a:t>
          </a:r>
          <a:r>
            <a:rPr lang="ru-RU" sz="1600" kern="1200" dirty="0" smtClean="0">
              <a:solidFill>
                <a:schemeClr val="tx1"/>
              </a:solidFill>
            </a:rPr>
            <a:t>(6, 8, 9,10 класс, ОВЗ)               </a:t>
          </a:r>
          <a:r>
            <a:rPr lang="ru-RU" sz="2000" kern="1200" dirty="0" smtClean="0">
              <a:solidFill>
                <a:schemeClr val="tx1"/>
              </a:solidFill>
            </a:rPr>
            <a:t>        8 913 914 1130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071219" y="0"/>
        <a:ext cx="7072780" cy="2652573"/>
      </dsp:txXfrm>
    </dsp:sp>
    <dsp:sp modelId="{32812CBA-75A7-43A5-B7B2-38CBBB708437}">
      <dsp:nvSpPr>
        <dsp:cNvPr id="0" name=""/>
        <dsp:cNvSpPr/>
      </dsp:nvSpPr>
      <dsp:spPr>
        <a:xfrm>
          <a:off x="255842" y="350559"/>
          <a:ext cx="1828800" cy="19393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50DFD-A726-4A64-8EA1-FEA38C371DD0}">
      <dsp:nvSpPr>
        <dsp:cNvPr id="0" name=""/>
        <dsp:cNvSpPr/>
      </dsp:nvSpPr>
      <dsp:spPr>
        <a:xfrm>
          <a:off x="0" y="2894992"/>
          <a:ext cx="9144000" cy="16627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Бусел Яна Витальевна   8983 329 9341</a:t>
          </a:r>
        </a:p>
      </dsp:txBody>
      <dsp:txXfrm>
        <a:off x="2071219" y="2894992"/>
        <a:ext cx="7072780" cy="1662776"/>
      </dsp:txXfrm>
    </dsp:sp>
    <dsp:sp modelId="{588A8AF3-EB0E-4895-BF52-4EE23F3B8FB0}">
      <dsp:nvSpPr>
        <dsp:cNvPr id="0" name=""/>
        <dsp:cNvSpPr/>
      </dsp:nvSpPr>
      <dsp:spPr>
        <a:xfrm>
          <a:off x="338339" y="2997194"/>
          <a:ext cx="1636958" cy="14583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43A20-D866-42CA-8AAE-0B7582438C94}">
      <dsp:nvSpPr>
        <dsp:cNvPr id="0" name=""/>
        <dsp:cNvSpPr/>
      </dsp:nvSpPr>
      <dsp:spPr>
        <a:xfrm>
          <a:off x="0" y="4800188"/>
          <a:ext cx="9144000" cy="18860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solidFill>
              <a:schemeClr val="tx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Иншакова Марина Васильевна </a:t>
          </a:r>
          <a:r>
            <a:rPr lang="ru-RU" sz="1600" kern="1200" dirty="0" smtClean="0">
              <a:solidFill>
                <a:schemeClr val="tx1"/>
              </a:solidFill>
            </a:rPr>
            <a:t>(учитель логопед)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Ермилова Марина Константинова</a:t>
          </a:r>
          <a:r>
            <a:rPr lang="ru-RU" sz="1600" kern="1200" dirty="0" smtClean="0">
              <a:solidFill>
                <a:schemeClr val="tx1"/>
              </a:solidFill>
            </a:rPr>
            <a:t>(учитель логопед)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Малинина Ольга Сергеевна </a:t>
          </a:r>
          <a:r>
            <a:rPr lang="ru-RU" sz="1600" kern="1200" dirty="0" smtClean="0">
              <a:solidFill>
                <a:schemeClr val="tx1"/>
              </a:solidFill>
            </a:rPr>
            <a:t>(учитель логопед)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1"/>
              </a:solidFill>
            </a:rPr>
            <a:t>Волик</a:t>
          </a:r>
          <a:r>
            <a:rPr lang="ru-RU" sz="2400" kern="1200" dirty="0" smtClean="0">
              <a:solidFill>
                <a:schemeClr val="tx1"/>
              </a:solidFill>
            </a:rPr>
            <a:t> Юлия Александровна </a:t>
          </a:r>
          <a:r>
            <a:rPr lang="ru-RU" sz="1600" kern="1200" dirty="0" smtClean="0">
              <a:solidFill>
                <a:schemeClr val="tx1"/>
              </a:solidFill>
            </a:rPr>
            <a:t>(дефектолог)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1"/>
            </a:solidFill>
          </a:endParaRPr>
        </a:p>
      </dsp:txBody>
      <dsp:txXfrm>
        <a:off x="2071219" y="4800188"/>
        <a:ext cx="7072780" cy="1886068"/>
      </dsp:txXfrm>
    </dsp:sp>
    <dsp:sp modelId="{9C90C47E-E850-432C-8E84-EF288A17AA64}">
      <dsp:nvSpPr>
        <dsp:cNvPr id="0" name=""/>
        <dsp:cNvSpPr/>
      </dsp:nvSpPr>
      <dsp:spPr>
        <a:xfrm>
          <a:off x="464709" y="5061249"/>
          <a:ext cx="1384218" cy="13639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FFD684-9706-438A-8EAC-67AB0C8AC44B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2E24D2-A3C4-49E8-ADD3-20CA88E4DE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9093" y="1164150"/>
            <a:ext cx="68096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Родительский лекторий  </a:t>
            </a:r>
            <a:r>
              <a:rPr lang="ru-RU" sz="3200" dirty="0" smtClean="0"/>
              <a:t>№3 </a:t>
            </a:r>
            <a:endParaRPr lang="ru-RU" sz="3200" dirty="0" smtClean="0"/>
          </a:p>
          <a:p>
            <a:pPr algn="ctr"/>
            <a:r>
              <a:rPr lang="ru-RU" sz="3200" dirty="0" smtClean="0"/>
              <a:t>в </a:t>
            </a:r>
            <a:r>
              <a:rPr lang="ru-RU" sz="3200" dirty="0"/>
              <a:t>рамках Родительской </a:t>
            </a:r>
            <a:r>
              <a:rPr lang="ru-RU" sz="3200" dirty="0" smtClean="0"/>
              <a:t>Академии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/>
              <a:t>Тема: </a:t>
            </a:r>
            <a:r>
              <a:rPr lang="ru-RU" sz="3600" b="1" dirty="0" smtClean="0"/>
              <a:t>«</a:t>
            </a:r>
            <a:r>
              <a:rPr lang="ru-RU" sz="3600" b="1" dirty="0"/>
              <a:t>Как научить ребенка любить </a:t>
            </a:r>
            <a:r>
              <a:rPr lang="ru-RU" sz="3600" b="1" dirty="0" smtClean="0"/>
              <a:t>учиться</a:t>
            </a:r>
            <a:r>
              <a:rPr lang="ru-RU" sz="3600" b="1" dirty="0" smtClean="0"/>
              <a:t>»</a:t>
            </a:r>
            <a:endParaRPr lang="ru-RU" sz="3600" dirty="0"/>
          </a:p>
        </p:txBody>
      </p:sp>
      <p:pic>
        <p:nvPicPr>
          <p:cNvPr id="1026" name="Picture 2" descr="https://phonoteka.org/uploads/posts/2021-04/1619299824_14-phonoteka_org-p-deti-bez-fona-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" b="992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760480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53293"/>
            <a:ext cx="7604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Муниципальное автономное образовательное учреждение города Новосибирска "Средняя общеобразовательная школа № 218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pic>
        <p:nvPicPr>
          <p:cNvPr id="6" name="Picture 2" descr="МАОУ СОШ № 2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204"/>
            <a:ext cx="1159167" cy="99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1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35516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Причины </a:t>
            </a:r>
            <a:r>
              <a:rPr lang="ru-RU" dirty="0"/>
              <a:t>снижения мотивации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b="1" u="sng" dirty="0"/>
              <a:t>1. Низкая самооценка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 smtClean="0"/>
              <a:t>Как правило, не уверенные </a:t>
            </a:r>
            <a:r>
              <a:rPr lang="ru-RU" dirty="0"/>
              <a:t>в себе </a:t>
            </a:r>
            <a:r>
              <a:rPr lang="ru-RU" dirty="0" smtClean="0"/>
              <a:t>дети очень </a:t>
            </a:r>
            <a:r>
              <a:rPr lang="ru-RU" dirty="0"/>
              <a:t>боятся ошибок и избегают неудач любым способом. </a:t>
            </a:r>
            <a:r>
              <a:rPr lang="ru-RU" dirty="0" smtClean="0"/>
              <a:t>Они боятся быть </a:t>
            </a:r>
            <a:r>
              <a:rPr lang="ru-RU" dirty="0"/>
              <a:t>«плохим» для своих родителей и </a:t>
            </a:r>
            <a:r>
              <a:rPr lang="ru-RU" dirty="0" smtClean="0"/>
              <a:t>окружения.</a:t>
            </a:r>
          </a:p>
          <a:p>
            <a:endParaRPr lang="ru-RU" dirty="0" smtClean="0"/>
          </a:p>
          <a:p>
            <a:r>
              <a:rPr lang="ru-RU" b="1" u="sng" dirty="0"/>
              <a:t>2. Завышенная самооценка 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Дети</a:t>
            </a:r>
            <a:r>
              <a:rPr lang="ru-RU" dirty="0"/>
              <a:t>, которых «перехвалили</a:t>
            </a:r>
            <a:r>
              <a:rPr lang="ru-RU" dirty="0" smtClean="0"/>
              <a:t>»  либо которым </a:t>
            </a:r>
            <a:r>
              <a:rPr lang="ru-RU" dirty="0"/>
              <a:t>дается все легко, </a:t>
            </a:r>
            <a:r>
              <a:rPr lang="ru-RU" dirty="0" smtClean="0"/>
              <a:t>также часто не </a:t>
            </a:r>
            <a:r>
              <a:rPr lang="ru-RU" dirty="0"/>
              <a:t>всегда замотивированы на учебу.</a:t>
            </a:r>
          </a:p>
        </p:txBody>
      </p:sp>
    </p:spTree>
    <p:extLst>
      <p:ext uri="{BB962C8B-B14F-4D97-AF65-F5344CB8AC3E}">
        <p14:creationId xmlns:p14="http://schemas.microsoft.com/office/powerpoint/2010/main" val="393848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620688"/>
            <a:ext cx="5987008" cy="41238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/>
              <a:t>3. </a:t>
            </a:r>
            <a:r>
              <a:rPr lang="ru-RU" b="1" u="sng" dirty="0"/>
              <a:t>Соматические</a:t>
            </a:r>
            <a:r>
              <a:rPr lang="ru-RU" dirty="0"/>
              <a:t> </a:t>
            </a:r>
            <a:r>
              <a:rPr lang="ru-RU" b="1" u="sng" dirty="0" smtClean="0"/>
              <a:t>заболевания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Бывает, </a:t>
            </a:r>
            <a:r>
              <a:rPr lang="ru-RU" dirty="0"/>
              <a:t>что ребенок просто физически не готов к обучению. Ранний возраст зачисления в школу, болезненность, астения (постоянная усталость), низкий эмоциональный уровень. Мотивация может отсутствовать у таких детей </a:t>
            </a:r>
            <a:r>
              <a:rPr lang="ru-RU" dirty="0" smtClean="0"/>
              <a:t>вследствие </a:t>
            </a:r>
            <a:r>
              <a:rPr lang="ru-RU" dirty="0"/>
              <a:t>того, что организм все силы бросает на улучшение самочувствия ребенка. Здесь важно, </a:t>
            </a:r>
            <a:r>
              <a:rPr lang="ru-RU" dirty="0" smtClean="0"/>
              <a:t>прежде всего, </a:t>
            </a:r>
            <a:r>
              <a:rPr lang="ru-RU" dirty="0"/>
              <a:t>заняться здоровьем ребенка, а затем уже школьными делами. </a:t>
            </a:r>
          </a:p>
        </p:txBody>
      </p:sp>
      <p:pic>
        <p:nvPicPr>
          <p:cNvPr id="5122" name="Picture 2" descr="https://img2.freepng.ru/20180420/ttq/kisspng-table-furniture-child-computer-desk-clip-art-5ada180b7b36c6.4208580615242424435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32656"/>
            <a:ext cx="332136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4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979712" y="260648"/>
            <a:ext cx="6876256" cy="48004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dirty="0"/>
              <a:t>4. </a:t>
            </a:r>
            <a:r>
              <a:rPr lang="ru-RU" b="1" u="sng" dirty="0"/>
              <a:t>Жесткий родительский контроль или безразличие родителей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 smtClean="0"/>
              <a:t>	Это </a:t>
            </a:r>
            <a:r>
              <a:rPr lang="ru-RU" dirty="0"/>
              <a:t>две стороны одной медали. Ребенок, </a:t>
            </a:r>
            <a:r>
              <a:rPr lang="ru-RU" dirty="0" smtClean="0"/>
              <a:t>находящийся под </a:t>
            </a:r>
            <a:r>
              <a:rPr lang="ru-RU" dirty="0"/>
              <a:t>постоянным давлением </a:t>
            </a:r>
            <a:r>
              <a:rPr lang="ru-RU" dirty="0" smtClean="0"/>
              <a:t>родителей, </a:t>
            </a:r>
            <a:r>
              <a:rPr lang="ru-RU" dirty="0"/>
              <a:t>боится получить плохую оценку. Этот страх полностью поглощает сознание ребенка и на мотивацию просто не остается сил. </a:t>
            </a:r>
            <a:endParaRPr lang="ru-RU" dirty="0" smtClean="0"/>
          </a:p>
          <a:p>
            <a:pPr marL="0" indent="0" algn="r">
              <a:buNone/>
            </a:pPr>
            <a:r>
              <a:rPr lang="ru-RU" dirty="0" smtClean="0"/>
              <a:t>	Родители , которые воспитывают ребенка </a:t>
            </a:r>
            <a:r>
              <a:rPr lang="ru-RU" dirty="0"/>
              <a:t>в </a:t>
            </a:r>
            <a:r>
              <a:rPr lang="ru-RU" dirty="0" smtClean="0"/>
              <a:t>«</a:t>
            </a:r>
            <a:r>
              <a:rPr lang="ru-RU" dirty="0"/>
              <a:t>расслабленной» </a:t>
            </a:r>
            <a:r>
              <a:rPr lang="ru-RU" dirty="0" smtClean="0"/>
              <a:t>атмосфере, </a:t>
            </a:r>
            <a:r>
              <a:rPr lang="ru-RU" dirty="0"/>
              <a:t>желая дать ему свободу выбора, не могут научить </a:t>
            </a:r>
            <a:r>
              <a:rPr lang="ru-RU" dirty="0" smtClean="0"/>
              <a:t>ребенка самоконтролю</a:t>
            </a:r>
            <a:r>
              <a:rPr lang="ru-RU" dirty="0"/>
              <a:t>. </a:t>
            </a:r>
            <a:r>
              <a:rPr lang="ru-RU" dirty="0" smtClean="0"/>
              <a:t>Такие </a:t>
            </a:r>
            <a:r>
              <a:rPr lang="ru-RU" dirty="0"/>
              <a:t>дети впоследствии вообще не видят смысла в учебе. </a:t>
            </a:r>
          </a:p>
        </p:txBody>
      </p:sp>
      <p:pic>
        <p:nvPicPr>
          <p:cNvPr id="4098" name="Picture 2" descr="https://w7.pngwing.com/pngs/949/595/png-transparent-adolescence-child-student-child-blue-child-photograph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0" b="100000" l="0" r="100000">
                        <a14:foregroundMark x1="39565" y1="76886" x2="39565" y2="76886"/>
                        <a14:foregroundMark x1="27935" y1="87305" x2="27935" y2="87305"/>
                        <a14:foregroundMark x1="24783" y1="90299" x2="24783" y2="90299"/>
                        <a14:foregroundMark x1="78587" y1="59281" x2="78587" y2="59281"/>
                        <a14:foregroundMark x1="49783" y1="37605" x2="49783" y2="37605"/>
                        <a14:foregroundMark x1="39783" y1="58204" x2="39783" y2="58204"/>
                        <a14:foregroundMark x1="32717" y1="58802" x2="32717" y2="5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73016"/>
            <a:ext cx="3606093" cy="327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104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691680" y="19247"/>
            <a:ext cx="7239000" cy="4846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b="1" u="sng" dirty="0"/>
              <a:t>5. Отсутствие личного примера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Не получится требовать </a:t>
            </a:r>
            <a:r>
              <a:rPr lang="ru-RU" dirty="0"/>
              <a:t>от ребенка желания учиться, если родители сами ничем не интересуются и не развиваются. Не важно, что вы делаете, </a:t>
            </a:r>
            <a:r>
              <a:rPr lang="ru-RU" dirty="0" smtClean="0"/>
              <a:t>какая у вас </a:t>
            </a:r>
            <a:r>
              <a:rPr lang="ru-RU" dirty="0"/>
              <a:t>профессия, но вы должны постоянно открывать перед ребенком мир. Нужно вместе удивляться, </a:t>
            </a:r>
            <a:r>
              <a:rPr lang="ru-RU" dirty="0" smtClean="0"/>
              <a:t>осваивать </a:t>
            </a:r>
            <a:r>
              <a:rPr lang="ru-RU" dirty="0"/>
              <a:t>новые навыки. Не важно, что это будет: получение очередного высшего образования, путешествия или эксперименты на кухне. 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s://www.bskcynia.pl/uploads/sections/section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065579"/>
            <a:ext cx="5688632" cy="3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9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203" y="-22331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РЕКОМЕНДАЦИИ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124744"/>
            <a:ext cx="7239000" cy="53309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lvl="0" indent="0">
              <a:buNone/>
            </a:pPr>
            <a:r>
              <a:rPr lang="ru-RU" dirty="0"/>
              <a:t>В этом возрасте начинают проявляться интересы, учение ребенка становится избирательным: на любимые предметы он тратит больше времени, на нелюбимые - меньше. Не мешайте ему самоопределяться. Если он успешен в чем-то одном, готов заниматься этим предметом часами - это уже </a:t>
            </a:r>
            <a:r>
              <a:rPr lang="ru-RU" dirty="0" err="1" smtClean="0"/>
              <a:t>хорошо.Усвоить</a:t>
            </a:r>
            <a:r>
              <a:rPr lang="ru-RU" dirty="0" smtClean="0"/>
              <a:t> </a:t>
            </a:r>
            <a:r>
              <a:rPr lang="ru-RU" dirty="0"/>
              <a:t>одинаково хорошо все предметы - сложно.</a:t>
            </a:r>
          </a:p>
          <a:p>
            <a:pPr marL="45720" lvl="0" indent="0">
              <a:buNone/>
            </a:pPr>
            <a:r>
              <a:rPr lang="ru-RU" dirty="0"/>
              <a:t>Вселяйте в ребенка уверенность. что что у него все непременно получится. Рассказывайте о том, какие проблемы в учебе возникали в детстве у вас. Если ребенок не верит в свои силы, к него формируется "обученная беспомощность", то есть он не силах выполнять деятельность успешно.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688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4318" y="188640"/>
            <a:ext cx="7239000" cy="590705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dirty="0"/>
              <a:t>Старайтесь правильно оценивать знания  и достижения ребёнка. Никогда не сравнивайте его с другими детьми из класса или детьми родственников и знакомых (из-за этого самооценка  значительно снижается и ребёнок перестаёт верить в свои силы).</a:t>
            </a:r>
          </a:p>
          <a:p>
            <a:pPr lvl="0"/>
            <a:r>
              <a:rPr lang="ru-RU" dirty="0"/>
              <a:t>Ни в коем случае не наказывайте ребенка за неудачи в учебе. Это не способствует повышению мотивации.</a:t>
            </a:r>
          </a:p>
          <a:p>
            <a:pPr lvl="0"/>
            <a:r>
              <a:rPr lang="ru-RU" dirty="0"/>
              <a:t>Повторяйте ребёнку, что вы ждёте от него хороших оценок, знаний,  а не того, что он будет вундеркиндом. Многие дети в какой-то момент  времени  учатся хуже, чем обычно. Если это произошло, не паникуйте, предложите свою помощь  и поощряйте его за малейший успех.</a:t>
            </a:r>
          </a:p>
          <a:p>
            <a:endParaRPr lang="ru-RU" dirty="0"/>
          </a:p>
        </p:txBody>
      </p:sp>
      <p:pic>
        <p:nvPicPr>
          <p:cNvPr id="7170" name="Picture 2" descr="https://www.newjerseydentalarts.com/wp-content/uploads/2017/01/AdobeStock_5532484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32864"/>
            <a:ext cx="3707904" cy="26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48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691680" y="116632"/>
            <a:ext cx="7239000" cy="54750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/>
              <a:t>Помните - если подросток проявляет нежелание учиться, это - крик о помощи, а не каприз. </a:t>
            </a:r>
            <a:endParaRPr lang="ru-RU" sz="4000" b="1" dirty="0" smtClean="0"/>
          </a:p>
          <a:p>
            <a:pPr marL="0" indent="0" algn="ctr">
              <a:buNone/>
            </a:pPr>
            <a:r>
              <a:rPr lang="ru-RU" sz="4000" b="1" dirty="0" smtClean="0"/>
              <a:t>Не </a:t>
            </a:r>
            <a:r>
              <a:rPr lang="ru-RU" sz="4000" b="1" dirty="0"/>
              <a:t>ругайте его, а постарайтесь выяснить причины</a:t>
            </a:r>
          </a:p>
        </p:txBody>
      </p:sp>
      <p:pic>
        <p:nvPicPr>
          <p:cNvPr id="4" name="Picture 2" descr="https://thumbs.dreamstime.com/b/%D0%B3%D1%80%D1%83%D0%BF%D0%BF%D0%B0-%D0%B2-%D1%81%D0%BE%D1%81%D1%82%D0%B0%D0%B2%D0%B5-%D0%BF%D1%80%D0%B5%D0%B4%D0%BD%D0%B0%D0%B7%D0%BD%D0%B0%D1%87%D0%B5%D0%BD%D0%BD%D1%8B%D0%B5-%D0%B4%D0%BB%D1%8F-%D0%BF%D0%BE%D0%B4%D1%80%D0%BE%D1%81%D1%82%D0%BA%D0%BE%D0%B2-%D0%BB%D1%8E%D0%B4%D0%B8-26947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020" y1="94667" x2="18020" y2="94667"/>
                        <a14:foregroundMark x1="75761" y1="21444" x2="75761" y2="2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940929" cy="335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007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5172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1800" b="0" dirty="0">
                <a:solidFill>
                  <a:schemeClr val="tx1"/>
                </a:solidFill>
                <a:effectLst/>
              </a:rPr>
              <a:t>Руководитель социально-психологической службой, педагог-психолог Гетман Н.В.</a:t>
            </a:r>
            <a:endParaRPr lang="ru-RU" sz="1800" b="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8301" y="188640"/>
            <a:ext cx="6858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dirty="0"/>
              <a:t>Социально-психологическая служба  - как ресурс помощи родителям в формировании школьной успешности детей и подростков </a:t>
            </a:r>
            <a:endParaRPr lang="ru-RU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653476"/>
            <a:ext cx="37002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5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754" y="86973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Для повышения эффективности социально-педагогической работы и обеспечения оптимального сопровождения образовательного процесса в нашей школе организована работа социально-психологическая службы.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05013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СПС – это один из компонентов целостной системы образовательной деятельности школы.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65939" y="465313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Основной </a:t>
            </a:r>
            <a:r>
              <a:rPr lang="ru-RU" b="1" dirty="0"/>
              <a:t>целью</a:t>
            </a:r>
            <a:r>
              <a:rPr lang="ru-RU" dirty="0"/>
              <a:t> службы является обеспечение социально-психологической безопасности и здоровья, повышение социально-психологической компетенции всех участников образовательных отношений школы №218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24" y="754828"/>
            <a:ext cx="2819467" cy="21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2627784" cy="197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9472"/>
            <a:ext cx="2321242" cy="309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39" y="3118275"/>
            <a:ext cx="2766427" cy="2074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26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32362587"/>
              </p:ext>
            </p:extLst>
          </p:nvPr>
        </p:nvGraphicFramePr>
        <p:xfrm>
          <a:off x="0" y="22956"/>
          <a:ext cx="9144000" cy="6691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79512" y="1942401"/>
            <a:ext cx="1800200" cy="36004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Психологи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6412" y="3931768"/>
            <a:ext cx="1705308" cy="5760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Социальный педагог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4439" y="6093296"/>
            <a:ext cx="1800200" cy="62068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Логопеды, дефектологи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8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628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effectLst/>
              </a:rPr>
              <a:t>Поведение  </a:t>
            </a:r>
            <a:r>
              <a:rPr lang="ru-RU" sz="2800" dirty="0">
                <a:effectLst/>
              </a:rPr>
              <a:t>и школьная </a:t>
            </a:r>
            <a:r>
              <a:rPr lang="ru-RU" sz="2800" dirty="0" smtClean="0">
                <a:effectLst/>
              </a:rPr>
              <a:t>успешность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1400" dirty="0">
                <a:effectLst/>
              </a:rPr>
              <a:t>Бусел Яна Витальевна (социальный педагог)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&amp;Vcy; &amp;kcy;&amp;ocy;&amp;ncy;&amp;tscy;&amp;iecy; 2013-2014 &amp;ucy;&amp;chcy;&amp;iecy;&amp;bcy;&amp;ncy;&amp;ocy;&amp;gcy;&amp;ocy; &amp;gcy;&amp;ocy;&amp;dcy;&amp;acy; &amp;mcy;&amp;ocy;&amp;scy;&amp;kcy;&amp;ocy;&amp;vcy;&amp;scy;&amp;kcy;&amp;icy;&amp;iecy; &amp;dcy;&amp;iecy;&amp;scy;&amp;yacy;&amp;tcy;&amp;icy;&amp;kcy;&amp;lcy;&amp;acy;&amp;scy;&amp;scy;&amp;ncy;&amp;icy;&amp;kcy;&amp;icy; &amp;ncy;&amp;acy;&amp;pcy;&amp;icy;&amp;shcy;&amp;ucy;&amp;tcy; &amp;scy;&amp;ocy;&amp;chcy;&amp;icy;&amp;n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209799"/>
            <a:ext cx="6667500" cy="464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ttps://www.vladtime.ru/uploads/posts/2017-08/1502102822_shkolniki-v-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9812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5427843" cy="361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260648"/>
            <a:ext cx="55263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Первые </a:t>
            </a:r>
            <a:r>
              <a:rPr lang="ru-RU" sz="3200" dirty="0"/>
              <a:t>шаги в школе. Возможности </a:t>
            </a:r>
            <a:r>
              <a:rPr lang="ru-RU" sz="3200" dirty="0" smtClean="0"/>
              <a:t>перспективы</a:t>
            </a:r>
          </a:p>
          <a:p>
            <a:pPr algn="ctr"/>
            <a:endParaRPr lang="ru-RU" sz="3200" dirty="0"/>
          </a:p>
          <a:p>
            <a:pPr algn="ctr"/>
            <a:r>
              <a:rPr lang="ru-RU" sz="2000" dirty="0" err="1"/>
              <a:t>Краснопёрова</a:t>
            </a:r>
            <a:r>
              <a:rPr lang="ru-RU" sz="2000" dirty="0"/>
              <a:t> Людмила Александровна (педагог-психолог)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2124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83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effectLst/>
              </a:rPr>
              <a:t>Подросток </a:t>
            </a:r>
            <a:r>
              <a:rPr lang="ru-RU" dirty="0">
                <a:effectLst/>
              </a:rPr>
              <a:t>и учение. Что делать, если это не ведущая деятельность</a:t>
            </a:r>
            <a:r>
              <a:rPr lang="ru-RU" dirty="0" smtClean="0">
                <a:effectLst/>
              </a:rPr>
              <a:t>?</a:t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sz="2000" dirty="0">
                <a:effectLst/>
              </a:rPr>
              <a:t>Гетман Наталья Викторовна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(педагог-психолог)</a:t>
            </a:r>
            <a:br>
              <a:rPr lang="ru-RU" sz="2000" dirty="0">
                <a:effectLst/>
              </a:rPr>
            </a:br>
            <a:r>
              <a:rPr lang="ru-RU" sz="2000" i="1" dirty="0"/>
              <a:t/>
            </a:r>
            <a:br>
              <a:rPr lang="ru-RU" sz="2000" i="1" dirty="0"/>
            </a:br>
            <a:endParaRPr lang="ru-RU" sz="2000" i="1" dirty="0"/>
          </a:p>
        </p:txBody>
      </p:sp>
      <p:pic>
        <p:nvPicPr>
          <p:cNvPr id="7170" name="Picture 2" descr="https://foto.ve4erinki.net/wp-content/uploads/%D0%A4%D0%BE%D1%82%D0%BE-%D0%BF%D0%BE%D1%80%D1%82%D1%84%D0%BE%D0%BB%D0%B8%D0%BE-%D1%83%D1%87%D0%B5%D0%BD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7" b="98047" l="0" r="100000">
                        <a14:foregroundMark x1="48958" y1="48750" x2="48958" y2="48750"/>
                        <a14:foregroundMark x1="50833" y1="48281" x2="50833" y2="48281"/>
                        <a14:foregroundMark x1="50208" y1="54375" x2="50208" y2="54375"/>
                        <a14:foregroundMark x1="25417" y1="92031" x2="25417" y2="92031"/>
                        <a14:foregroundMark x1="29427" y1="91563" x2="29427" y2="91563"/>
                        <a14:foregroundMark x1="67865" y1="91094" x2="67865" y2="91094"/>
                        <a14:foregroundMark x1="67865" y1="91094" x2="67865" y2="91094"/>
                        <a14:foregroundMark x1="67865" y1="91094" x2="67865" y2="91094"/>
                        <a14:foregroundMark x1="61979" y1="92031" x2="61979" y2="9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098" y="3861049"/>
            <a:ext cx="4495429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1687793" y="260648"/>
            <a:ext cx="7239000" cy="484632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r>
              <a:rPr lang="ru-RU" dirty="0" smtClean="0"/>
              <a:t>Мотивация- это побуждения, вызывающие активность, определяющие направленность личности. Поведение человека всегда мотивировано. Это может быть упорная творческая работа, с воодушевлением, энтузиазмом, а может быть уклонение от неё «в знак протеста». </a:t>
            </a:r>
          </a:p>
          <a:p>
            <a:pPr marL="45720" indent="0" algn="r">
              <a:buNone/>
            </a:pPr>
            <a:r>
              <a:rPr lang="ru-RU" dirty="0"/>
              <a:t>Отношение ребёнка к учению, т.е. учебная мотивация, играет важнейшую  роль  в формировании личности школьника. </a:t>
            </a:r>
          </a:p>
          <a:p>
            <a:pPr marL="45720" indent="0" algn="r">
              <a:buNone/>
            </a:pPr>
            <a:r>
              <a:rPr lang="ru-RU" dirty="0"/>
              <a:t>Мотивировать учащихся - значит затронуть их важнейшие интересы, дать им шанс реализоваться в процессе деятельности.</a:t>
            </a:r>
          </a:p>
          <a:p>
            <a:pPr marL="45720" indent="0" algn="r">
              <a:buNone/>
            </a:pPr>
            <a:endParaRPr lang="ru-RU" dirty="0"/>
          </a:p>
        </p:txBody>
      </p:sp>
      <p:pic>
        <p:nvPicPr>
          <p:cNvPr id="4" name="Picture 2" descr="https://s1.1zoom.ru/big3/81/White_background_Boys_497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48" l="1000" r="99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2497987" cy="249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324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9683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682</TotalTime>
  <Words>409</Words>
  <Application>Microsoft Office PowerPoint</Application>
  <PresentationFormat>Экран (4:3)</PresentationFormat>
  <Paragraphs>46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Руководитель социально-психологической службой, педагог-психолог Гетман Н.В.</vt:lpstr>
      <vt:lpstr>Презентация PowerPoint</vt:lpstr>
      <vt:lpstr>Презентация PowerPoint</vt:lpstr>
      <vt:lpstr>Поведение  и школьная успешность  Бусел Яна Витальевна (социальный педагог)</vt:lpstr>
      <vt:lpstr>Презентация PowerPoint</vt:lpstr>
      <vt:lpstr>Подросток и учение. Что делать, если это не ведущая деятельность?  Гетман Наталья Викторовна (педагог-психолог)  </vt:lpstr>
      <vt:lpstr>Презентация PowerPoint</vt:lpstr>
      <vt:lpstr>Презентация PowerPoint</vt:lpstr>
      <vt:lpstr>Причины снижения мотивации </vt:lpstr>
      <vt:lpstr>Презентация PowerPoint</vt:lpstr>
      <vt:lpstr>Презентация PowerPoint</vt:lpstr>
      <vt:lpstr>Презентация PowerPoint</vt:lpstr>
      <vt:lpstr>РЕКОМЕНДАЦИИ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Адаптация  десятиклассников</dc:title>
  <dc:creator>Home</dc:creator>
  <cp:lastModifiedBy>Школа</cp:lastModifiedBy>
  <cp:revision>54</cp:revision>
  <dcterms:created xsi:type="dcterms:W3CDTF">2014-10-26T11:25:32Z</dcterms:created>
  <dcterms:modified xsi:type="dcterms:W3CDTF">2022-10-07T06:50:26Z</dcterms:modified>
</cp:coreProperties>
</file>