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56" r:id="rId3"/>
    <p:sldId id="285" r:id="rId4"/>
    <p:sldId id="257" r:id="rId5"/>
    <p:sldId id="286" r:id="rId6"/>
    <p:sldId id="291" r:id="rId7"/>
    <p:sldId id="287" r:id="rId8"/>
    <p:sldId id="288" r:id="rId9"/>
    <p:sldId id="290" r:id="rId10"/>
    <p:sldId id="28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D684-9706-438A-8EAC-67AB0C8AC44B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24D2-A3C4-49E8-ADD3-20CA88E4DE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D684-9706-438A-8EAC-67AB0C8AC44B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24D2-A3C4-49E8-ADD3-20CA88E4D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D684-9706-438A-8EAC-67AB0C8AC44B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24D2-A3C4-49E8-ADD3-20CA88E4D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D684-9706-438A-8EAC-67AB0C8AC44B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24D2-A3C4-49E8-ADD3-20CA88E4DE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D684-9706-438A-8EAC-67AB0C8AC44B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24D2-A3C4-49E8-ADD3-20CA88E4D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D684-9706-438A-8EAC-67AB0C8AC44B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24D2-A3C4-49E8-ADD3-20CA88E4DE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D684-9706-438A-8EAC-67AB0C8AC44B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24D2-A3C4-49E8-ADD3-20CA88E4DE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D684-9706-438A-8EAC-67AB0C8AC44B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24D2-A3C4-49E8-ADD3-20CA88E4D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D684-9706-438A-8EAC-67AB0C8AC44B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24D2-A3C4-49E8-ADD3-20CA88E4D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D684-9706-438A-8EAC-67AB0C8AC44B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24D2-A3C4-49E8-ADD3-20CA88E4D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D684-9706-438A-8EAC-67AB0C8AC44B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24D2-A3C4-49E8-ADD3-20CA88E4DE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9FFD684-9706-438A-8EAC-67AB0C8AC44B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12E24D2-A3C4-49E8-ADD3-20CA88E4D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31840" y="341180"/>
            <a:ext cx="624644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Родительский лекторий  №1 </a:t>
            </a:r>
          </a:p>
          <a:p>
            <a:pPr algn="ctr"/>
            <a:r>
              <a:rPr lang="ru-RU" sz="3200" dirty="0" smtClean="0"/>
              <a:t>в </a:t>
            </a:r>
            <a:r>
              <a:rPr lang="ru-RU" sz="3200" dirty="0"/>
              <a:t>рамках Родительской Академии</a:t>
            </a:r>
          </a:p>
          <a:p>
            <a:pPr algn="ctr"/>
            <a:r>
              <a:rPr lang="ru-RU" sz="3200" dirty="0"/>
              <a:t>Тема: </a:t>
            </a:r>
            <a:r>
              <a:rPr lang="ru-RU" sz="3600" b="1" dirty="0"/>
              <a:t>«Как сделать адаптацию детей к школьному обучению безопасной и комфортной?»</a:t>
            </a:r>
            <a:endParaRPr lang="ru-RU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48680"/>
            <a:ext cx="4464496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14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3400" y="1428750"/>
            <a:ext cx="7924800" cy="4591050"/>
          </a:xfrm>
          <a:prstGeom prst="rect">
            <a:avLst/>
          </a:prstGeo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Родителям важно понимать, </a:t>
            </a:r>
          </a:p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что невозможно стать учеником в один прекрасный момент. </a:t>
            </a:r>
          </a:p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Должно пройти время, прежде, </a:t>
            </a:r>
          </a:p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чем Ваш ребенок станет настоящим школьником. </a:t>
            </a:r>
          </a:p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Время, Ваша поддержка и любовь!!!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050" name="Picture 2" descr="https://e7.pngegg.com/pngimages/334/844/png-clipart-child-amazon-com-school-education-toy-block-child-electronics-chil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1" b="100000" l="0" r="100000">
                        <a14:foregroundMark x1="32556" y1="54036" x2="32556" y2="54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4622">
            <a:off x="6189139" y="3933057"/>
            <a:ext cx="3147338" cy="268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74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/>
              <a:t>Адаптация подростков – ситуация формирование эмоционального интеллекта или трагедия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&amp;Vcy; &amp;kcy;&amp;ocy;&amp;ncy;&amp;tscy;&amp;iecy; 2013-2014 &amp;ucy;&amp;chcy;&amp;iecy;&amp;bcy;&amp;ncy;&amp;ocy;&amp;gcy;&amp;ocy; &amp;gcy;&amp;ocy;&amp;dcy;&amp;acy; &amp;mcy;&amp;ocy;&amp;scy;&amp;kcy;&amp;ocy;&amp;vcy;&amp;scy;&amp;kcy;&amp;icy;&amp;iecy; &amp;dcy;&amp;iecy;&amp;scy;&amp;yacy;&amp;tcy;&amp;icy;&amp;kcy;&amp;lcy;&amp;acy;&amp;scy;&amp;scy;&amp;ncy;&amp;icy;&amp;kcy;&amp;icy; &amp;ncy;&amp;acy;&amp;pcy;&amp;icy;&amp;shcy;&amp;ucy;&amp;tcy; &amp;scy;&amp;ocy;&amp;chcy;&amp;icy;&amp;n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209799"/>
            <a:ext cx="6667500" cy="4648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776863" cy="3786188"/>
          </a:xfrm>
        </p:spPr>
        <p:txBody>
          <a:bodyPr/>
          <a:lstStyle/>
          <a:p>
            <a:pPr marL="0" indent="0" algn="l" eaLnBrk="1" hangingPunct="1">
              <a:buNone/>
              <a:defRPr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	Согласно Ф.Б. Березину, психическую адаптацию можно определить как процесс установления оптимального соответствия личности и окружающей среды в ходе осуществления свойственной человеку деятельности, который позволяет индивидууму удовлетворять актуальные </a:t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потребности и реализовывать связанные с ними значимые цели (при сохранении психического и физического здоровья), обеспечивая в то же время соответствие психической деятельности человека и его поведения требованиям среды. 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14282" y="0"/>
            <a:ext cx="878687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4400" kern="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Адаптация</a:t>
            </a:r>
          </a:p>
        </p:txBody>
      </p:sp>
      <p:pic>
        <p:nvPicPr>
          <p:cNvPr id="6147" name="Picture 3" descr="https://www.vladtime.ru/uploads/posts/2017-08/1502102822_shkolniki-v-f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8" b="99812" l="3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502" y="4353004"/>
            <a:ext cx="3852653" cy="256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24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i="1" dirty="0" smtClean="0">
                <a:solidFill>
                  <a:srgbClr val="C00000"/>
                </a:solidFill>
              </a:rPr>
              <a:t>Адаптация </a:t>
            </a:r>
            <a:r>
              <a:rPr lang="ru-RU" i="1" dirty="0" smtClean="0"/>
              <a:t> – 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это приспособление организма к новым или к изменившимся</a:t>
            </a:r>
            <a:br>
              <a:rPr lang="ru-RU" i="1" dirty="0"/>
            </a:br>
            <a:r>
              <a:rPr lang="ru-RU" i="1" dirty="0"/>
              <a:t>условиям </a:t>
            </a:r>
            <a:r>
              <a:rPr lang="ru-RU" i="1" dirty="0" smtClean="0"/>
              <a:t>жизни. 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pic>
        <p:nvPicPr>
          <p:cNvPr id="7170" name="Picture 2" descr="https://foto.ve4erinki.net/wp-content/uploads/%D0%A4%D0%BE%D1%82%D0%BE-%D0%BF%D0%BE%D1%80%D1%82%D1%84%D0%BE%D0%BB%D0%B8%D0%BE-%D1%83%D1%87%D0%B5%D0%BD%D0%B8%D0%BA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97" b="98047" l="0" r="100000">
                        <a14:foregroundMark x1="48958" y1="48750" x2="48958" y2="48750"/>
                        <a14:foregroundMark x1="50833" y1="48281" x2="50833" y2="48281"/>
                        <a14:foregroundMark x1="50208" y1="54375" x2="50208" y2="54375"/>
                        <a14:foregroundMark x1="25417" y1="92031" x2="25417" y2="92031"/>
                        <a14:foregroundMark x1="29427" y1="91563" x2="29427" y2="91563"/>
                        <a14:foregroundMark x1="67865" y1="91094" x2="67865" y2="91094"/>
                        <a14:foregroundMark x1="67865" y1="91094" x2="67865" y2="91094"/>
                        <a14:foregroundMark x1="67865" y1="91094" x2="67865" y2="91094"/>
                        <a14:foregroundMark x1="61979" y1="92031" x2="61979" y2="92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71057"/>
            <a:ext cx="3430415" cy="228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sz="quarter" idx="13"/>
          </p:nvPr>
        </p:nvSpPr>
        <p:spPr>
          <a:xfrm>
            <a:off x="142875" y="1214438"/>
            <a:ext cx="8858250" cy="2571750"/>
          </a:xfrm>
        </p:spPr>
        <p:txBody>
          <a:bodyPr>
            <a:noAutofit/>
          </a:bodyPr>
          <a:lstStyle/>
          <a:p>
            <a:pPr algn="just"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ривыкании к новым условиям обучения</a:t>
            </a:r>
          </a:p>
          <a:p>
            <a:pPr algn="just" eaLnBrk="1" hangingPunct="1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Период адаптации ребенка может длиться от 2-3 недель до полугода, это зависит от многих факторов: индивидуальные особенности ребенка, характер взаимоотношений с окружающими, тип учебного заведения (а значит, и уровень сложности образовательной программы) и степень подготовленности ребенка к школьной жизни.</a:t>
            </a:r>
          </a:p>
          <a:p>
            <a:pPr algn="just" eaLnBrk="1" hangingPunct="1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Переход из начального в среднее звено  является переломным, кризисным периодом в жизни каждого ученика. Начало 5-го класса — сложный этап, и не только для ребенка, но и для учителей, и для родителей. Проблем много, и они не ограничиваются рамками учебного процесса, а связаны также с организацией жизни в лицее в целом и с психологической атмосферой в семье.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-214338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7200" kern="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Адаптация</a:t>
            </a:r>
          </a:p>
        </p:txBody>
      </p:sp>
    </p:spTree>
    <p:extLst>
      <p:ext uri="{BB962C8B-B14F-4D97-AF65-F5344CB8AC3E}">
        <p14:creationId xmlns:p14="http://schemas.microsoft.com/office/powerpoint/2010/main" val="373549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60648"/>
            <a:ext cx="3560183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Адаптация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2337188" y="894313"/>
            <a:ext cx="504056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36844" y="3399217"/>
            <a:ext cx="3096344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Приобретения опыта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15716" y="2636912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67544" y="5085184"/>
            <a:ext cx="3240360" cy="1008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Решение сложных ситуаций с помощью взрослого или самостоятельно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228184" y="894313"/>
            <a:ext cx="360040" cy="590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148064" y="1744060"/>
            <a:ext cx="3240360" cy="10368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Бегство от сложной ситуации  (пропуски школы, частые головные боли…)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6844" y="1744061"/>
            <a:ext cx="3096344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бояться сложной ситуации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48064" y="3365376"/>
            <a:ext cx="3240360" cy="927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Эмоциональный сбой, не получения навыка выхода из сложной ситуации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768244" y="2960948"/>
            <a:ext cx="0" cy="252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015716" y="4437112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768244" y="4527122"/>
            <a:ext cx="0" cy="252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148064" y="5153343"/>
            <a:ext cx="3240360" cy="927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Снижения уровня жизнеспособности</a:t>
            </a:r>
            <a:endParaRPr lang="ru-RU" dirty="0"/>
          </a:p>
        </p:txBody>
      </p:sp>
      <p:pic>
        <p:nvPicPr>
          <p:cNvPr id="8194" name="Picture 2" descr="https://remontonly.com/wp-content/uploads/2017/06/1_52552a6fc3de952552a6fc3e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8" b="100000" l="294" r="99559">
                        <a14:foregroundMark x1="42794" y1="35098" x2="42794" y2="35098"/>
                        <a14:foregroundMark x1="46765" y1="39216" x2="46765" y2="39216"/>
                        <a14:foregroundMark x1="68529" y1="52059" x2="68529" y2="52059"/>
                        <a14:foregroundMark x1="64706" y1="84608" x2="64706" y2="84608"/>
                        <a14:foregroundMark x1="62647" y1="82941" x2="62647" y2="82941"/>
                        <a14:foregroundMark x1="62647" y1="82941" x2="62647" y2="82941"/>
                        <a14:foregroundMark x1="63235" y1="83333" x2="63235" y2="83333"/>
                        <a14:foregroundMark x1="65441" y1="83333" x2="65441" y2="83333"/>
                        <a14:foregroundMark x1="66324" y1="83333" x2="66324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35" y="2762648"/>
            <a:ext cx="2212276" cy="331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2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Так, в известной книге «О подростках» </a:t>
            </a:r>
            <a:br>
              <a:rPr lang="ru-RU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r>
              <a:rPr lang="ru-RU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А. И. Краковский пишет: </a:t>
            </a:r>
            <a:endParaRPr lang="ru-RU" sz="28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3400" y="1214438"/>
            <a:ext cx="8253413" cy="5357812"/>
          </a:xfrm>
        </p:spPr>
        <p:txBody>
          <a:bodyPr/>
          <a:lstStyle/>
          <a:p>
            <a:pPr algn="r">
              <a:buFontTx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Младшие подростки</a:t>
            </a:r>
          </a:p>
          <a:p>
            <a:pPr algn="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упрямиться стали учащиеся в среднем в 6 раз чаще, чем наблюдалось в 4 классе; </a:t>
            </a:r>
          </a:p>
          <a:p>
            <a:pPr algn="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10 раз возросло количество случаев противопоставления себя учителям; </a:t>
            </a:r>
          </a:p>
          <a:p>
            <a:pPr algn="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7 раз увеличилось число ребят, в поведении которых проявилось стремление поступить вопреки чужой воле; </a:t>
            </a:r>
          </a:p>
          <a:p>
            <a:pPr algn="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9 раз чаще наблюдалось бравирование недостатками ;</a:t>
            </a:r>
          </a:p>
          <a:p>
            <a:pPr algn="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5 раз чаще - своеволие; </a:t>
            </a:r>
          </a:p>
          <a:p>
            <a:pPr algn="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42 раза больше стало недостаточно мотивированных поступков».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s1.1zoom.ru/big3/81/White_background_Boys_4976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48" l="1000" r="99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497987" cy="249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0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1600" b="1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rgbClr val="000000"/>
                </a:solidFill>
                <a:latin typeface="Bookman Old Style" pitchFamily="18" charset="0"/>
              </a:rPr>
              <a:t>«Психологические проблемы адаптации пятиклассников к школьному обучению и условия их успешного преодоления»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</a:br>
            <a:endParaRPr lang="ru-RU" sz="2000" b="1" dirty="0" smtClean="0">
              <a:solidFill>
                <a:schemeClr val="bg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4294967295"/>
          </p:nvPr>
        </p:nvSpPr>
        <p:spPr>
          <a:xfrm>
            <a:off x="285750" y="1714500"/>
            <a:ext cx="8643938" cy="5143500"/>
          </a:xfrm>
          <a:prstGeom prst="rect">
            <a:avLst/>
          </a:prstGeom>
        </p:spPr>
        <p:txBody>
          <a:bodyPr/>
          <a:lstStyle/>
          <a:p>
            <a:pPr algn="just" eaLnBrk="1" hangingPunct="1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Обязательное проявление родителями интереса к школе, классу, в котором учится ребенок, к каждому прожитому им школьному дню. Неформальное общение со своим ребенком после прошедшего школьного дня.</a:t>
            </a:r>
          </a:p>
          <a:p>
            <a:pPr algn="just" eaLnBrk="1" hangingPunct="1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Обязательное знакомство с его одноклассниками и возможность общения ребят после школы.</a:t>
            </a:r>
          </a:p>
          <a:p>
            <a:pPr algn="just" eaLnBrk="1" hangingPunct="1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Недопустимость физических мер воздействия, запугивания, критики в адрес ребенка, особенно в присутствии других людей (бабушек, дедушек, сверстников).</a:t>
            </a:r>
          </a:p>
          <a:p>
            <a:pPr algn="just" eaLnBrk="1" hangingPunct="1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Исключение таких мер наказания, как физические и психические наказания.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000125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1600" b="1" i="1" kern="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600" b="1" i="1" kern="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endParaRPr lang="ru-RU" sz="2000" b="1" kern="0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3317" name="Rectangle 1"/>
          <p:cNvSpPr>
            <a:spLocks noChangeArrowheads="1"/>
          </p:cNvSpPr>
          <p:nvPr/>
        </p:nvSpPr>
        <p:spPr bwMode="auto">
          <a:xfrm>
            <a:off x="0" y="1071453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42913" algn="ctr"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Первое условие школьного успеха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безусловное принятие ребенка, </a:t>
            </a:r>
          </a:p>
          <a:p>
            <a:pPr indent="442913" algn="ctr" eaLnBrk="1" hangingPunct="1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несмотря на те неудачи, с которыми он уже столкнулся или может столкнуться.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18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1000125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3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/>
            </a:r>
            <a:br>
              <a:rPr lang="ru-RU" sz="3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r>
              <a:rPr lang="ru-RU" sz="3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Золотые правила воспитания для родителей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0723" name="Содержимое 2"/>
          <p:cNvSpPr>
            <a:spLocks noGrp="1"/>
          </p:cNvSpPr>
          <p:nvPr>
            <p:ph idx="4294967295"/>
          </p:nvPr>
        </p:nvSpPr>
        <p:spPr>
          <a:xfrm>
            <a:off x="214313" y="1285875"/>
            <a:ext cx="8572500" cy="4733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Любите своего ребенка, и пусть он никогда не усомнится в этом.</a:t>
            </a:r>
          </a:p>
          <a:p>
            <a:pPr algn="just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Принимайте ребенка таким, какой он есть, — со всеми достоинствами и недостатками.</a:t>
            </a:r>
          </a:p>
          <a:p>
            <a:pPr algn="just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Опирайтесь на лучшее в ребенке, верьте в его возможности.</a:t>
            </a:r>
          </a:p>
          <a:p>
            <a:pPr algn="just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Стремитесь понять своего ребенка, загляните в его мысли и чувства; почаще ставьте себя на его место.</a:t>
            </a:r>
          </a:p>
          <a:p>
            <a:pPr algn="just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Создайте условия для успеха ребенка; дайте ему возможность почувствовать себя сильным, умелым, удачливым.</a:t>
            </a:r>
          </a:p>
          <a:p>
            <a:pPr algn="just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Не пытайтесь реализовывать в ребенке свои несбывшиеся мечты и желания.</a:t>
            </a:r>
          </a:p>
          <a:p>
            <a:pPr algn="just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Помните, что воспитывают не слова, а личный пример.</a:t>
            </a:r>
          </a:p>
          <a:p>
            <a:pPr algn="just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Не сравнивайте своего ребенка с другими детьми, особенно не ставьте их в пример. </a:t>
            </a:r>
          </a:p>
        </p:txBody>
      </p:sp>
    </p:spTree>
    <p:extLst>
      <p:ext uri="{BB962C8B-B14F-4D97-AF65-F5344CB8AC3E}">
        <p14:creationId xmlns:p14="http://schemas.microsoft.com/office/powerpoint/2010/main" val="304838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553</TotalTime>
  <Words>517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Адаптация подростков – ситуация формирование эмоционального интеллекта или трагедия</vt:lpstr>
      <vt:lpstr> Согласно Ф.Б. Березину, психическую адаптацию можно определить как процесс установления оптимального соответствия личности и окружающей среды в ходе осуществления свойственной человеку деятельности, который позволяет индивидууму удовлетворять актуальные  потребности и реализовывать связанные с ними значимые цели (при сохранении психического и физического здоровья), обеспечивая в то же время соответствие психической деятельности человека и его поведения требованиям среды. </vt:lpstr>
      <vt:lpstr>Адаптация  –  это приспособление организма к новым или к изменившимся условиям жизни.  </vt:lpstr>
      <vt:lpstr>Презентация PowerPoint</vt:lpstr>
      <vt:lpstr>Адаптация</vt:lpstr>
      <vt:lpstr>Так, в известной книге «О подростках»  А. И. Краковский пишет: </vt:lpstr>
      <vt:lpstr> «Психологические проблемы адаптации пятиклассников к школьному обучению и условия их успешного преодоления»  </vt:lpstr>
      <vt:lpstr> Золотые правила воспитания для родителей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 десятиклассников</dc:title>
  <dc:creator>Home</dc:creator>
  <cp:lastModifiedBy>Школа</cp:lastModifiedBy>
  <cp:revision>46</cp:revision>
  <dcterms:created xsi:type="dcterms:W3CDTF">2014-10-26T11:25:32Z</dcterms:created>
  <dcterms:modified xsi:type="dcterms:W3CDTF">2022-09-09T09:37:57Z</dcterms:modified>
</cp:coreProperties>
</file>