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78" r:id="rId2"/>
    <p:sldId id="259" r:id="rId3"/>
    <p:sldId id="260" r:id="rId4"/>
    <p:sldId id="261" r:id="rId5"/>
    <p:sldId id="262" r:id="rId6"/>
    <p:sldId id="279" r:id="rId7"/>
    <p:sldId id="280" r:id="rId8"/>
    <p:sldId id="281" r:id="rId9"/>
    <p:sldId id="282" r:id="rId10"/>
    <p:sldId id="283" r:id="rId11"/>
    <p:sldId id="284" r:id="rId12"/>
    <p:sldId id="286" r:id="rId13"/>
    <p:sldId id="287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689" autoAdjust="0"/>
  </p:normalViewPr>
  <p:slideViewPr>
    <p:cSldViewPr>
      <p:cViewPr varScale="1">
        <p:scale>
          <a:sx n="63" d="100"/>
          <a:sy n="63" d="100"/>
        </p:scale>
        <p:origin x="13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D7DF-9A54-4C7F-9080-78A2353D6258}" type="datetime1">
              <a:rPr lang="ru-RU" smtClean="0"/>
              <a:pPr/>
              <a:t>20.02.2023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1A9C-1FA6-46C3-A2C5-DDD93EB5705A}" type="datetime1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3F2D-3C69-4B09-8961-04B1CF41F150}" type="datetime1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B1422-0C4D-4F10-98EE-853822C28068}" type="datetime1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B6E8-161A-4DA9-8069-964CFF3508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FF5B-7591-4B29-A74A-08C8D69ED84B}" type="datetime1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B68-D3DE-4D15-8775-7265D37D5442}" type="datetime1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F8DD-171E-4103-BDCF-360604A90395}" type="datetime1">
              <a:rPr lang="ru-RU" smtClean="0"/>
              <a:pPr/>
              <a:t>20.02.2023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6A308-50E9-40BB-93A3-480D9EF55114}" type="datetime1">
              <a:rPr lang="ru-RU" smtClean="0"/>
              <a:pPr/>
              <a:t>20.02.2023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CA8AE-17A6-44FE-A8D6-2BACC4B287BB}" type="datetime1">
              <a:rPr lang="ru-RU" smtClean="0"/>
              <a:pPr/>
              <a:t>20.02.2023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667D-E1E4-4A24-8096-9861A741B26D}" type="datetime1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0348-8346-46E7-9CC2-98F108BF95F5}" type="datetime1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B76A05E-13CC-4D8D-8C18-087C8EABDD89}" type="datetime1">
              <a:rPr lang="ru-RU" smtClean="0"/>
              <a:pPr/>
              <a:t>20.02.2023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A21382-D60C-42BF-80B2-71C971838E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A442579-C58A-4F53-BE8F-1D58F82118C2}"/>
              </a:ext>
            </a:extLst>
          </p:cNvPr>
          <p:cNvPicPr/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39" b="95012" l="9783" r="93478">
                        <a14:foregroundMark x1="13975" y1="79572" x2="13975" y2="79572"/>
                        <a14:foregroundMark x1="25621" y1="79572" x2="25621" y2="79572"/>
                        <a14:foregroundMark x1="11025" y1="22328" x2="11025" y2="22328"/>
                        <a14:foregroundMark x1="11025" y1="22328" x2="11025" y2="22328"/>
                        <a14:foregroundMark x1="66925" y1="80760" x2="66925" y2="80760"/>
                        <a14:foregroundMark x1="88509" y1="81473" x2="88509" y2="81473"/>
                        <a14:foregroundMark x1="86491" y1="64846" x2="86491" y2="64846"/>
                        <a14:foregroundMark x1="39286" y1="69359" x2="39286" y2="69359"/>
                        <a14:foregroundMark x1="40062" y1="81473" x2="40062" y2="81473"/>
                        <a14:foregroundMark x1="40839" y1="61758" x2="40839" y2="61758"/>
                        <a14:foregroundMark x1="25621" y1="85748" x2="25621" y2="85748"/>
                        <a14:foregroundMark x1="11491" y1="83373" x2="11491" y2="83373"/>
                        <a14:foregroundMark x1="58230" y1="87648" x2="58230" y2="87648"/>
                        <a14:foregroundMark x1="86957" y1="95249" x2="86957" y2="95249"/>
                        <a14:foregroundMark x1="42081" y1="95249" x2="42081" y2="95249"/>
                        <a14:foregroundMark x1="42081" y1="95249" x2="42081" y2="95249"/>
                        <a14:foregroundMark x1="25932" y1="79572" x2="25932" y2="79572"/>
                        <a14:foregroundMark x1="25155" y1="66746" x2="25155" y2="66746"/>
                        <a14:foregroundMark x1="59938" y1="88361" x2="59938" y2="88361"/>
                        <a14:foregroundMark x1="52950" y1="80760" x2="52950" y2="80760"/>
                        <a14:foregroundMark x1="66615" y1="64846" x2="66615" y2="64846"/>
                        <a14:foregroundMark x1="86491" y1="68646" x2="86491" y2="68646"/>
                        <a14:foregroundMark x1="91460" y1="95249" x2="91460" y2="95249"/>
                        <a14:foregroundMark x1="31832" y1="86461" x2="31832" y2="86461"/>
                        <a14:foregroundMark x1="24689" y1="83848" x2="24689" y2="83848"/>
                        <a14:foregroundMark x1="9783" y1="93349" x2="9783" y2="93349"/>
                        <a14:foregroundMark x1="22981" y1="74347" x2="22981" y2="74347"/>
                        <a14:foregroundMark x1="11025" y1="20428" x2="11025" y2="20428"/>
                        <a14:foregroundMark x1="15528" y1="10926" x2="15528" y2="10926"/>
                        <a14:foregroundMark x1="93478" y1="43943" x2="93478" y2="439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8" y="-819472"/>
            <a:ext cx="9019152" cy="79208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2132856"/>
            <a:ext cx="6912768" cy="31956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«Деятельность мобильной группы по рассмотрению случаев «буллинга» </a:t>
            </a:r>
            <a:br>
              <a:rPr lang="ru-RU" b="1" dirty="0"/>
            </a:br>
            <a:r>
              <a:rPr lang="ru-RU" b="1" dirty="0"/>
              <a:t>в МАОУ СОШ № 218»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6021288"/>
            <a:ext cx="5857916" cy="228601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Calibri" pitchFamily="34" charset="0"/>
              </a:rPr>
              <a:t>Специалисты психолого-педагогического сопровождения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FB2CA8-2320-445E-85E3-9AF6ABA180F7}"/>
              </a:ext>
            </a:extLst>
          </p:cNvPr>
          <p:cNvSpPr txBox="1"/>
          <p:nvPr/>
        </p:nvSpPr>
        <p:spPr>
          <a:xfrm>
            <a:off x="1529512" y="260648"/>
            <a:ext cx="7381120" cy="837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автономное образовательное учреждение города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Новосибирска "Средняя общеобразовательная школа № 218"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2357430"/>
            <a:ext cx="6143668" cy="35719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/>
              <a:t>- организация экстренных заседаний по обращениям и оперативная диагностика случаев конфликтного взаимодействия учащихся на признаки «буллинга»;</a:t>
            </a:r>
            <a:br>
              <a:rPr lang="ru-RU" sz="2000" dirty="0"/>
            </a:br>
            <a:br>
              <a:rPr lang="ru-RU" sz="2000" dirty="0"/>
            </a:br>
            <a:r>
              <a:rPr lang="ru-RU" sz="2000" dirty="0"/>
              <a:t>- организация планового патронажа учащегося, оказавшегося в ситуации «буллинга».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214290"/>
            <a:ext cx="6072230" cy="2643206"/>
          </a:xfrm>
        </p:spPr>
        <p:txBody>
          <a:bodyPr>
            <a:normAutofit/>
          </a:bodyPr>
          <a:lstStyle/>
          <a:p>
            <a:endParaRPr lang="ru-RU" u="sng" dirty="0"/>
          </a:p>
          <a:p>
            <a:r>
              <a:rPr lang="ru-RU" sz="2800" b="1" dirty="0"/>
              <a:t>Работа мобильной группы осуществляется по двум направлениям: </a:t>
            </a:r>
            <a:endParaRPr lang="ru-RU" sz="2800" dirty="0"/>
          </a:p>
        </p:txBody>
      </p:sp>
      <p:pic>
        <p:nvPicPr>
          <p:cNvPr id="4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91692"/>
            <a:ext cx="1428727" cy="1166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11222"/>
          </a:xfrm>
        </p:spPr>
        <p:txBody>
          <a:bodyPr>
            <a:normAutofit/>
          </a:bodyPr>
          <a:lstStyle/>
          <a:p>
            <a:r>
              <a:rPr lang="ru-RU" b="1" dirty="0"/>
              <a:t>Диагностика «буллинга»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8159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рассмотрение информации от заявителя или источника информации (классный руководитель, родители, друзья «жертвы»). </a:t>
            </a:r>
          </a:p>
          <a:p>
            <a:r>
              <a:rPr lang="ru-RU" dirty="0"/>
              <a:t>первичный осмотр и опрос «жертвы»</a:t>
            </a:r>
          </a:p>
          <a:p>
            <a:pPr lvl="1"/>
            <a:r>
              <a:rPr lang="ru-RU" dirty="0"/>
              <a:t>(могут проявиться характерные для «буллинга» эмоциональные и поведенческие особенности, телесные повреждения, информационные доказательства).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Именно на этом этапе специалисты мобильной группы должны четко определить, какой способ улаживания существующего конфликта выбрать для определенной ситуации. </a:t>
            </a:r>
          </a:p>
        </p:txBody>
      </p:sp>
      <p:pic>
        <p:nvPicPr>
          <p:cNvPr id="4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91692"/>
            <a:ext cx="1428727" cy="1166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11222"/>
          </a:xfrm>
        </p:spPr>
        <p:txBody>
          <a:bodyPr>
            <a:normAutofit/>
          </a:bodyPr>
          <a:lstStyle/>
          <a:p>
            <a:r>
              <a:rPr lang="ru-RU" b="1" dirty="0"/>
              <a:t>Диагностика «буллинга»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8159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Если выявляются даже незначительные признаки, которые могут являться предпосылками «буллинга», разрабатывается программа работы со всеми участниками «буллинга» («жертва», «булли», свидетели, сочувствующие, классный руководитель, родители класса, родители «жертвы» и др.). </a:t>
            </a:r>
          </a:p>
          <a:p>
            <a:r>
              <a:rPr lang="ru-RU" dirty="0"/>
              <a:t>Случай переходит под патронаж специалистов психолого-педагогического сопровождения.  </a:t>
            </a:r>
          </a:p>
        </p:txBody>
      </p:sp>
      <p:pic>
        <p:nvPicPr>
          <p:cNvPr id="4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91692"/>
            <a:ext cx="1428727" cy="1166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49808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Алгоритм действий </a:t>
            </a:r>
            <a:br>
              <a:rPr lang="ru-RU" dirty="0"/>
            </a:br>
            <a:r>
              <a:rPr lang="ru-RU" sz="2800" dirty="0"/>
              <a:t>в ситуации выявленного «буллинга»</a:t>
            </a:r>
            <a:br>
              <a:rPr lang="ru-RU" sz="2800" dirty="0"/>
            </a:br>
            <a:r>
              <a:rPr lang="ru-RU" sz="2800" dirty="0"/>
              <a:t>(начальный этап)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85926"/>
            <a:ext cx="7498080" cy="4643470"/>
          </a:xfrm>
        </p:spPr>
        <p:txBody>
          <a:bodyPr>
            <a:noAutofit/>
          </a:bodyPr>
          <a:lstStyle/>
          <a:p>
            <a:pPr lvl="0"/>
            <a:r>
              <a:rPr lang="ru-RU" sz="1700" dirty="0"/>
              <a:t>Реалистично и профессионально оценивается весь массив информации, тщательно  анализируется, намечается план действий. </a:t>
            </a:r>
          </a:p>
          <a:p>
            <a:pPr lvl="0"/>
            <a:r>
              <a:rPr lang="ru-RU" sz="1700" dirty="0"/>
              <a:t>При установлении факта либо подозрении на существование ситуации травли специалист сообщает о сложившейся ситуации в администрацию школы в письменном виде по форме.</a:t>
            </a:r>
          </a:p>
          <a:p>
            <a:pPr lvl="0"/>
            <a:r>
              <a:rPr lang="ru-RU" sz="1700" dirty="0"/>
              <a:t>Администрация совместно с психологической службой учреждения принимает решение о неотложности реагирования на выявленный факт агрессии. Обсуждается программа помощи участникам «буллинга». </a:t>
            </a:r>
          </a:p>
          <a:p>
            <a:pPr lvl="0"/>
            <a:r>
              <a:rPr lang="ru-RU" sz="1700" dirty="0"/>
              <a:t>Формируется команда специалистов, которая будет работать по случаю «буллинга»: психолог, педагоги, социальный педагог, родители. </a:t>
            </a:r>
          </a:p>
          <a:p>
            <a:pPr lvl="0"/>
            <a:r>
              <a:rPr lang="ru-RU" sz="1700" dirty="0"/>
              <a:t>В случаях выявления криминальных опасностей подключаются правоохранительные органы, а при подозрении на психическую травму у «жертвы» – рекомендация родителям посетить врача-психоневролога. </a:t>
            </a:r>
          </a:p>
          <a:p>
            <a:pPr lvl="0"/>
            <a:r>
              <a:rPr lang="ru-RU" sz="1700" dirty="0"/>
              <a:t>Организуется психологическая поддержка пострадавшего ребенка.  </a:t>
            </a:r>
          </a:p>
          <a:p>
            <a:pPr lvl="0"/>
            <a:r>
              <a:rPr lang="ru-RU" sz="1700" dirty="0"/>
              <a:t>В соответствии с уровнем опасности в течение 2-48 часов принимаются экстренные меры по защите «жертвы» от дальнейшей агрессии со стороны «булли». </a:t>
            </a:r>
          </a:p>
        </p:txBody>
      </p:sp>
      <p:pic>
        <p:nvPicPr>
          <p:cNvPr id="5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91692"/>
            <a:ext cx="1428727" cy="1166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531625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Поведенческие особенности: </a:t>
            </a:r>
            <a:b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1264024"/>
            <a:ext cx="6858000" cy="3993776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отстраненность от взрослых и других детей;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негативизм при обсуждении темы буллинга;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агрессивность к взрослым и детям. </a:t>
            </a:r>
          </a:p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Эмоциональные особенности: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напряженность и страх при появлении взрослых и ровесников;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обидчивость и раздражительность;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грусть, печаль и неустойчивое настроение.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3" y="5691692"/>
            <a:ext cx="1428727" cy="11663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9639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65126"/>
            <a:ext cx="7158060" cy="724087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состояние и поведение ребенка: </a:t>
            </a:r>
            <a:b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5918" y="1357298"/>
            <a:ext cx="6729432" cy="48196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У ребенка есть следы (синяки, порезы, царапины) или рваная одежда, которые не объясняются естественным образом (т.е., не связаны с игрой, случайным падением, кошкой и т.п.) 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Часто бывает в порванной одежде, с порванными учебниками или тетрадями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• Избегает говорить вслух (отвечать) и производит впечатление тревожного и неуверенного в себе </a:t>
            </a:r>
          </a:p>
        </p:txBody>
      </p:sp>
      <p:pic>
        <p:nvPicPr>
          <p:cNvPr id="5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3" y="5691692"/>
            <a:ext cx="1428727" cy="11663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4101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65126"/>
            <a:ext cx="7158060" cy="724087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состояние и поведение ребенка: </a:t>
            </a:r>
            <a:b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728" y="928670"/>
            <a:ext cx="7358114" cy="59293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Выглядит расстроенным, депрессивным, часто плачет 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По утрам плохой аппетит, частые головные боли, боли в желудке, расстройство ЖКТ, резкое повышение температуры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• Беспокойно спит, жалуется на плохие сны, часто во сне плачет 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Выглядит несчастным, расстроенным, депрессивным, или наблюдаются частые перемены настроения, раздражительность, вспышки 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Требует или крадет деньги, чтобы 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 требования «агрессоров»</a:t>
            </a:r>
            <a:endParaRPr lang="ru-RU" sz="2600" dirty="0"/>
          </a:p>
        </p:txBody>
      </p:sp>
      <p:pic>
        <p:nvPicPr>
          <p:cNvPr id="5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3" y="5691692"/>
            <a:ext cx="1428727" cy="11663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4101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365126"/>
            <a:ext cx="5872176" cy="656851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со сверстниками: </a:t>
            </a:r>
            <a:b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5852" y="1428736"/>
            <a:ext cx="7229498" cy="5187217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ru-RU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Ребенок регулярно подвергается насмешкам со стороны сверстников в оскорбительной манере, его часто обзывают, дразнят, унижают, либо угрожают ему, требуют выполнения пожеланий других сверстников, командуют им </a:t>
            </a:r>
          </a:p>
          <a:p>
            <a:pPr marL="0" lvl="0" indent="0">
              <a:buNone/>
            </a:pPr>
            <a:r>
              <a:rPr lang="ru-RU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Ребенка часто высмеивают в недоброжелательной и обидной манере </a:t>
            </a:r>
          </a:p>
          <a:p>
            <a:pPr marL="0" lvl="0" indent="0">
              <a:buNone/>
            </a:pPr>
            <a:r>
              <a:rPr lang="ru-RU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Ребенка часто задирают, толкают, пинают, бьют, а он не может себя адекватно защитить</a:t>
            </a:r>
          </a:p>
          <a:p>
            <a:pPr marL="0" lvl="0" indent="0">
              <a:buNone/>
            </a:pPr>
            <a:r>
              <a:rPr lang="ru-RU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• Ребенок часто оказывается участником ссор, драк, в которых он скорее беззащитен и которых пытается избежать </a:t>
            </a:r>
          </a:p>
          <a:p>
            <a:pPr marL="0" lvl="0" indent="0">
              <a:buNone/>
            </a:pPr>
            <a:r>
              <a:rPr lang="ru-RU" sz="4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(часто при этом плачет)</a:t>
            </a:r>
          </a:p>
          <a:p>
            <a:pPr marL="0" lvl="0" indent="0">
              <a:buNone/>
            </a:pPr>
            <a:endParaRPr lang="ru-RU" sz="7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pic>
        <p:nvPicPr>
          <p:cNvPr id="5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3" y="5691692"/>
            <a:ext cx="1428727" cy="11663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0266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365126"/>
            <a:ext cx="5872176" cy="656851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со сверстниками: </a:t>
            </a:r>
            <a:b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5852" y="1428737"/>
            <a:ext cx="7072362" cy="4714907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ru-RU" sz="3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• Ребенок часто проводит время в одиночестве, и исключен из компании сверстников. У него, по наблюдениям, нет ни одного друга в группе</a:t>
            </a:r>
          </a:p>
          <a:p>
            <a:pPr marL="0" lvl="0" indent="0">
              <a:buNone/>
            </a:pPr>
            <a:r>
              <a:rPr lang="ru-RU" sz="3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Ребенок не спрашивает тему урока, домашнее задание у сверстников, если он не успел записать </a:t>
            </a:r>
          </a:p>
          <a:p>
            <a:pPr marL="0" lvl="0" indent="0">
              <a:buNone/>
            </a:pPr>
            <a:r>
              <a:rPr lang="ru-RU" sz="3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Ребенка никогда не приглашают на праздники/вечеринки, или он сам не хочет никого приглашать и устраивать праздник (потому что считает, что никто не захочет прийти) Школа или любое другое детское учреждение: </a:t>
            </a:r>
          </a:p>
          <a:p>
            <a:pPr marL="0" lvl="0" indent="0">
              <a:buNone/>
            </a:pPr>
            <a:endParaRPr lang="ru-RU" sz="7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pic>
        <p:nvPicPr>
          <p:cNvPr id="5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3" y="5691692"/>
            <a:ext cx="1428727" cy="11663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0266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3240" y="365126"/>
            <a:ext cx="5372110" cy="71064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В школе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4546" y="1857364"/>
            <a:ext cx="5929354" cy="43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берут учебники, деньги, другие личные вещи ребенка, разбрасывают их, рвут, портят </a:t>
            </a:r>
          </a:p>
          <a:p>
            <a:pPr marL="0" lvl="0" indent="0"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Ребенок старается держаться рядом со взрослым </a:t>
            </a:r>
          </a:p>
          <a:p>
            <a:pPr marL="0" lvl="0" indent="0"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У ребенка резко или постепенно ухудшается успеваемость </a:t>
            </a:r>
          </a:p>
          <a:p>
            <a:pPr marL="0" lvl="0" indent="0"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Боится или не хочет идти в школу </a:t>
            </a:r>
          </a:p>
          <a:p>
            <a:pPr marL="0" lvl="0" indent="0"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Убегает из учреждения</a:t>
            </a:r>
          </a:p>
          <a:p>
            <a:pPr>
              <a:buNone/>
            </a:pPr>
            <a:endParaRPr lang="ru-RU" sz="4000" dirty="0"/>
          </a:p>
        </p:txBody>
      </p:sp>
      <p:pic>
        <p:nvPicPr>
          <p:cNvPr id="5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3" y="5691692"/>
            <a:ext cx="1428727" cy="11663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5146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728" y="287183"/>
            <a:ext cx="707236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ru-RU" sz="2200" dirty="0">
                <a:latin typeface="Calibri" pitchFamily="34" charset="0"/>
              </a:rPr>
              <a:t>В соответствии: 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ru-RU" sz="2200" dirty="0">
                <a:latin typeface="Calibri" pitchFamily="34" charset="0"/>
              </a:rPr>
              <a:t>с письмом Управления образования от 28 ноября 2018 г. № 3141, 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ru-RU" sz="2200" dirty="0">
                <a:latin typeface="Calibri" pitchFamily="34" charset="0"/>
              </a:rPr>
              <a:t>постановлением КДНиЗП НСО, </a:t>
            </a:r>
          </a:p>
          <a:p>
            <a:pPr>
              <a:lnSpc>
                <a:spcPct val="150000"/>
              </a:lnSpc>
            </a:pPr>
            <a:r>
              <a:rPr lang="ru-RU" sz="2200" dirty="0">
                <a:latin typeface="Calibri" pitchFamily="34" charset="0"/>
              </a:rPr>
              <a:t>в целях повышения эффективности мероприятий по профилактике подростковой преступности, преступлений, совершенных в отношении несовершеннолетних, в школе № 3 обсудили возможность создания мобильной группы специалистов по рассмотрению случаев «буллинга», как дополнительной меры по профилактике «буллинга» несовершеннолетних в образовательной организации.</a:t>
            </a:r>
          </a:p>
        </p:txBody>
      </p:sp>
      <p:pic>
        <p:nvPicPr>
          <p:cNvPr id="3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91692"/>
            <a:ext cx="1428727" cy="1166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3240" y="365126"/>
            <a:ext cx="5372110" cy="71064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В школе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728" y="1857364"/>
            <a:ext cx="6715172" cy="4319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• Выбирает длинный и неудобный путь в школу и из школы</a:t>
            </a:r>
          </a:p>
          <a:p>
            <a:pPr marL="0" lvl="0" indent="0"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• Никогда не приводит одноклассников или других сверстников к себе домой, очень редко проводит время в гостях у одноклассников </a:t>
            </a:r>
          </a:p>
          <a:p>
            <a:pPr marL="0" lvl="0" indent="0"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Нет ни одного друга в учреждении, с которым можно провести время (играть, сходить в кино или на концерт, погулять или заняться спортом, поговорить по телефону и т.п.).</a:t>
            </a:r>
          </a:p>
          <a:p>
            <a:pPr>
              <a:buNone/>
            </a:pPr>
            <a:endParaRPr lang="ru-RU" sz="4000" dirty="0"/>
          </a:p>
        </p:txBody>
      </p:sp>
      <p:pic>
        <p:nvPicPr>
          <p:cNvPr id="5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3" y="5691692"/>
            <a:ext cx="1428727" cy="11663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5146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2004"/>
          </a:xfrm>
        </p:spPr>
        <p:txBody>
          <a:bodyPr>
            <a:normAutofit fontScale="90000"/>
          </a:bodyPr>
          <a:lstStyle/>
          <a:p>
            <a:r>
              <a:rPr lang="ru-RU" sz="36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Актуальные последствия:</a:t>
            </a:r>
            <a:br>
              <a:rPr lang="ru-RU" sz="3200" kern="5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806825"/>
            <a:ext cx="8015316" cy="5694009"/>
          </a:xfrm>
        </p:spPr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Аффективные нарушения: снижение настроения, депрессивность, высокий</a:t>
            </a:r>
            <a:r>
              <a:rPr lang="ru-RU" sz="2400" kern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уровень тревоги, многочисленные страхи, злость (большое количество</a:t>
            </a:r>
            <a:r>
              <a:rPr lang="ru-RU" sz="2400" kern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негативных эмоций).</a:t>
            </a:r>
            <a:endParaRPr lang="ru-RU" sz="2400" kern="50" dirty="0">
              <a:effectLst/>
              <a:latin typeface="Times New Roman" panose="02020603050405020304" pitchFamily="18" charset="0"/>
              <a:ea typeface="Andale Sans UI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Соматические нарушения: нарушения сна, аппетита головные боли, боли в</a:t>
            </a:r>
            <a:r>
              <a:rPr lang="ru-RU" sz="2400" kern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животе, нарушения работы </a:t>
            </a:r>
            <a:r>
              <a:rPr lang="ru-RU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ж.к.т</a:t>
            </a: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., неожиданные повышения температуры и</a:t>
            </a:r>
            <a:r>
              <a:rPr lang="ru-RU" sz="2400" kern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нарушения неустойчивость</a:t>
            </a:r>
            <a:r>
              <a:rPr lang="ru-RU" sz="2400" kern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внимания,</a:t>
            </a:r>
            <a:r>
              <a:rPr lang="ru-RU" sz="2400" kern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трудности</a:t>
            </a:r>
            <a:r>
              <a:rPr lang="ru-RU" sz="2400" kern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сосредоточения, нарушения концентрации памяти и т.п.</a:t>
            </a:r>
            <a:endParaRPr lang="ru-RU" sz="2400" kern="50" dirty="0">
              <a:effectLst/>
              <a:latin typeface="Times New Roman" panose="02020603050405020304" pitchFamily="18" charset="0"/>
              <a:ea typeface="Andale Sans UI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Нарушение школьной адаптации: мотивации к учебе, пропуски школы,</a:t>
            </a:r>
            <a:endParaRPr lang="ru-RU" sz="2400" kern="50" dirty="0">
              <a:effectLst/>
              <a:latin typeface="Times New Roman" panose="02020603050405020304" pitchFamily="18" charset="0"/>
              <a:ea typeface="Andale Sans UI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уроков, снижение успеваемости.</a:t>
            </a:r>
            <a:endParaRPr lang="ru-RU" sz="2400" kern="50" dirty="0">
              <a:effectLst/>
              <a:latin typeface="Times New Roman" panose="02020603050405020304" pitchFamily="18" charset="0"/>
              <a:ea typeface="Andale Sans UI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Поведенческие нарушения: агрессивность, уходы из дома, протестное</a:t>
            </a:r>
            <a:endParaRPr lang="ru-RU" sz="2400" kern="50" dirty="0">
              <a:effectLst/>
              <a:latin typeface="Times New Roman" panose="02020603050405020304" pitchFamily="18" charset="0"/>
              <a:ea typeface="Andale Sans UI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Суицидные мысли и попытки.</a:t>
            </a:r>
            <a:endParaRPr lang="ru-RU" sz="2400" kern="50" dirty="0">
              <a:effectLst/>
              <a:latin typeface="Times New Roman" panose="02020603050405020304" pitchFamily="18" charset="0"/>
              <a:ea typeface="Andale Sans UI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другим наиболее часто общим последствиям буллинга относятся снижение</a:t>
            </a:r>
            <a:endParaRPr lang="ru-RU" sz="2400" kern="50" dirty="0">
              <a:effectLst/>
              <a:latin typeface="Times New Roman" panose="02020603050405020304" pitchFamily="18" charset="0"/>
              <a:ea typeface="Andale Sans UI"/>
            </a:endParaRPr>
          </a:p>
          <a:p>
            <a:pPr>
              <a:spcAft>
                <a:spcPts val="0"/>
              </a:spcAft>
            </a:pP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самооценки, нарушение доверия к окружающему </a:t>
            </a:r>
          </a:p>
          <a:p>
            <a:pPr>
              <a:spcAft>
                <a:spcPts val="0"/>
              </a:spcAft>
              <a:buNone/>
            </a:pPr>
            <a:r>
              <a:rPr lang="ru-RU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миру.</a:t>
            </a:r>
            <a:endParaRPr lang="ru-RU" sz="2400" kern="50" dirty="0">
              <a:effectLst/>
              <a:latin typeface="Times New Roman" panose="02020603050405020304" pitchFamily="18" charset="0"/>
              <a:ea typeface="Andale Sans UI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2400" kern="50" dirty="0">
              <a:effectLst/>
              <a:latin typeface="Times New Roman" panose="02020603050405020304" pitchFamily="18" charset="0"/>
              <a:ea typeface="Andale Sans UI"/>
            </a:endParaRPr>
          </a:p>
          <a:p>
            <a:endParaRPr lang="ru-RU" dirty="0"/>
          </a:p>
        </p:txBody>
      </p:sp>
      <p:pic>
        <p:nvPicPr>
          <p:cNvPr id="6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3" y="5691692"/>
            <a:ext cx="1428727" cy="11663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14922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kern="50" dirty="0">
                <a:solidFill>
                  <a:srgbClr val="FF0000"/>
                </a:solidFill>
                <a:latin typeface="Times New Roman" panose="02020603050405020304" pitchFamily="18" charset="0"/>
                <a:ea typeface="Andale Sans UI"/>
              </a:rPr>
              <a:t>После первичного выявления ребенка, можно проводить диагностики такие как:</a:t>
            </a:r>
            <a:br>
              <a:rPr lang="ru-RU" sz="3100" kern="5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ndale Sans UI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728" y="1169895"/>
            <a:ext cx="7086622" cy="5545253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600" kern="50" dirty="0">
                <a:latin typeface="Times New Roman" panose="02020603050405020304" pitchFamily="18" charset="0"/>
                <a:ea typeface="Andale Sans UI"/>
              </a:rPr>
              <a:t>«Опросник уровня агрессивности </a:t>
            </a:r>
            <a:r>
              <a:rPr lang="ru-RU" sz="2600" kern="50" dirty="0" err="1">
                <a:latin typeface="Times New Roman" panose="02020603050405020304" pitchFamily="18" charset="0"/>
                <a:ea typeface="Andale Sans UI"/>
              </a:rPr>
              <a:t>Басса</a:t>
            </a:r>
            <a:r>
              <a:rPr lang="ru-RU" sz="2600" kern="50" dirty="0">
                <a:latin typeface="Times New Roman" panose="02020603050405020304" pitchFamily="18" charset="0"/>
                <a:ea typeface="Andale Sans UI"/>
              </a:rPr>
              <a:t> – </a:t>
            </a:r>
            <a:r>
              <a:rPr lang="ru-RU" sz="2600" kern="50" dirty="0" err="1">
                <a:latin typeface="Times New Roman" panose="02020603050405020304" pitchFamily="18" charset="0"/>
                <a:ea typeface="Andale Sans UI"/>
              </a:rPr>
              <a:t>Дарки</a:t>
            </a:r>
            <a:r>
              <a:rPr lang="ru-RU" sz="2600" kern="50" dirty="0">
                <a:latin typeface="Times New Roman" panose="02020603050405020304" pitchFamily="18" charset="0"/>
                <a:ea typeface="Andale Sans UI"/>
              </a:rPr>
              <a:t>»;</a:t>
            </a:r>
            <a:endParaRPr lang="ru-RU" sz="2600" kern="50" dirty="0">
              <a:effectLst/>
              <a:latin typeface="Times New Roman" panose="02020603050405020304" pitchFamily="18" charset="0"/>
              <a:ea typeface="Andale Sans UI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600" kern="50" dirty="0">
                <a:latin typeface="Times New Roman" panose="02020603050405020304" pitchFamily="18" charset="0"/>
                <a:ea typeface="Andale Sans UI"/>
              </a:rPr>
              <a:t> Тест агрессивности «Опросник Л.Г. </a:t>
            </a:r>
            <a:r>
              <a:rPr lang="ru-RU" sz="2600" kern="50" dirty="0" err="1">
                <a:latin typeface="Times New Roman" panose="02020603050405020304" pitchFamily="18" charset="0"/>
                <a:ea typeface="Andale Sans UI"/>
              </a:rPr>
              <a:t>Почебут</a:t>
            </a:r>
            <a:r>
              <a:rPr lang="ru-RU" sz="2600" kern="50" dirty="0">
                <a:latin typeface="Times New Roman" panose="02020603050405020304" pitchFamily="18" charset="0"/>
                <a:ea typeface="Andale Sans UI"/>
              </a:rPr>
              <a:t>»; </a:t>
            </a:r>
            <a:endParaRPr lang="ru-RU" sz="2600" kern="50" dirty="0">
              <a:effectLst/>
              <a:latin typeface="Times New Roman" panose="02020603050405020304" pitchFamily="18" charset="0"/>
              <a:ea typeface="Andale Sans UI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600" kern="50" dirty="0">
                <a:latin typeface="Times New Roman" panose="02020603050405020304" pitchFamily="18" charset="0"/>
                <a:ea typeface="Andale Sans UI"/>
              </a:rPr>
              <a:t>Методика оценки отношений подростка с классом; </a:t>
            </a:r>
            <a:endParaRPr lang="ru-RU" sz="2600" kern="50" dirty="0">
              <a:effectLst/>
              <a:latin typeface="Times New Roman" panose="02020603050405020304" pitchFamily="18" charset="0"/>
              <a:ea typeface="Andale Sans UI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600" kern="50" dirty="0">
                <a:latin typeface="Times New Roman" panose="02020603050405020304" pitchFamily="18" charset="0"/>
                <a:ea typeface="Andale Sans UI"/>
              </a:rPr>
              <a:t>«Шкала депрессий Бека (BDI)»; </a:t>
            </a:r>
            <a:endParaRPr lang="ru-RU" sz="2600" kern="50" dirty="0">
              <a:effectLst/>
              <a:latin typeface="Times New Roman" panose="02020603050405020304" pitchFamily="18" charset="0"/>
              <a:ea typeface="Andale Sans UI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600" kern="50" dirty="0">
                <a:latin typeface="Times New Roman" panose="02020603050405020304" pitchFamily="18" charset="0"/>
                <a:ea typeface="Andale Sans UI"/>
              </a:rPr>
              <a:t>Методика измерения уровня тревожности «Шкала Дж. Тейлора»;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600" kern="50" dirty="0">
                <a:effectLst/>
                <a:latin typeface="Times New Roman" panose="02020603050405020304" pitchFamily="18" charset="0"/>
                <a:ea typeface="Andale Sans UI"/>
              </a:rPr>
              <a:t>Методика измерения уровня тревожности </a:t>
            </a:r>
            <a:r>
              <a:rPr lang="ru-RU" sz="2600" kern="50" dirty="0" err="1">
                <a:effectLst/>
                <a:latin typeface="Times New Roman" panose="02020603050405020304" pitchFamily="18" charset="0"/>
                <a:ea typeface="Andale Sans UI"/>
              </a:rPr>
              <a:t>Филлипса</a:t>
            </a:r>
            <a:r>
              <a:rPr lang="ru-RU" sz="2600" kern="50" dirty="0">
                <a:effectLst/>
                <a:latin typeface="Times New Roman" panose="02020603050405020304" pitchFamily="18" charset="0"/>
                <a:ea typeface="Andale Sans UI"/>
              </a:rPr>
              <a:t>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600" kern="50" dirty="0">
                <a:latin typeface="Times New Roman" panose="02020603050405020304" pitchFamily="18" charset="0"/>
                <a:ea typeface="Andale Sans UI"/>
              </a:rPr>
              <a:t>Методика изучения школьной мотивации;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600" kern="50" dirty="0">
                <a:effectLst/>
                <a:latin typeface="Times New Roman" panose="02020603050405020304" pitchFamily="18" charset="0"/>
                <a:ea typeface="Andale Sans UI"/>
              </a:rPr>
              <a:t>Проективная социометрия;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600" kern="50" dirty="0">
                <a:latin typeface="Times New Roman" panose="02020603050405020304" pitchFamily="18" charset="0"/>
                <a:ea typeface="Andale Sans UI"/>
              </a:rPr>
              <a:t>Методика «Рисунок несуществующего животного»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600" kern="50" dirty="0">
                <a:latin typeface="Times New Roman" panose="02020603050405020304" pitchFamily="18" charset="0"/>
                <a:ea typeface="Andale Sans UI"/>
              </a:rPr>
              <a:t>Методика по выявлению уровня самооценки</a:t>
            </a:r>
            <a:endParaRPr lang="ru-RU" sz="2600" kern="50" dirty="0">
              <a:effectLst/>
              <a:latin typeface="Times New Roman" panose="02020603050405020304" pitchFamily="18" charset="0"/>
              <a:ea typeface="Andale Sans UI"/>
            </a:endParaRPr>
          </a:p>
          <a:p>
            <a:endParaRPr lang="ru-RU" dirty="0"/>
          </a:p>
        </p:txBody>
      </p:sp>
      <p:pic>
        <p:nvPicPr>
          <p:cNvPr id="5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3" y="5691692"/>
            <a:ext cx="1428727" cy="11663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8538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214290"/>
            <a:ext cx="7481918" cy="1571636"/>
          </a:xfrm>
        </p:spPr>
        <p:txBody>
          <a:bodyPr>
            <a:noAutofit/>
          </a:bodyPr>
          <a:lstStyle/>
          <a:p>
            <a:r>
              <a:rPr lang="ru-RU" sz="2800" dirty="0"/>
              <a:t>Создание мобильной группы по рассмотрению случаев «буллинга» несовершеннолетних в школе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142976" y="1643050"/>
            <a:ext cx="7572428" cy="492922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>
                <a:latin typeface="Calibri" pitchFamily="34" charset="0"/>
              </a:rPr>
              <a:t>была создана мобильная группа на базе Школьной службы медиации. В группу вошли педагоги-медиаторы (социальный педагог, педагог-психолог).</a:t>
            </a:r>
          </a:p>
          <a:p>
            <a:pPr lvl="0"/>
            <a:r>
              <a:rPr lang="ru-RU" dirty="0">
                <a:latin typeface="Calibri" pitchFamily="34" charset="0"/>
              </a:rPr>
              <a:t>В положение о школьной службе медиации были внесены изменения, связанные с созданием мобильной группы из числа специалистов ШСМ и функциональным предназначением данной группы.</a:t>
            </a:r>
          </a:p>
          <a:p>
            <a:pPr lvl="0"/>
            <a:r>
              <a:rPr lang="ru-RU" dirty="0">
                <a:latin typeface="Calibri" pitchFamily="34" charset="0"/>
              </a:rPr>
              <a:t>информация о создании мобильной группы специалистов по рассмотрению случаев «буллинга», ее функциональном предназначении представлена на педагогическом совещании при директоре.</a:t>
            </a:r>
          </a:p>
          <a:p>
            <a:endParaRPr lang="ru-RU" dirty="0"/>
          </a:p>
        </p:txBody>
      </p:sp>
      <p:pic>
        <p:nvPicPr>
          <p:cNvPr id="6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91692"/>
            <a:ext cx="1428727" cy="1166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0" y="357166"/>
            <a:ext cx="6572296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600" dirty="0">
                <a:latin typeface="Calibri" pitchFamily="34" charset="0"/>
              </a:rPr>
              <a:t>         Все специалисты мобильной группы имеют медиативное образование, направленное на использование в работе с обучающимися медиативного способа урегулирования споров </a:t>
            </a:r>
          </a:p>
          <a:p>
            <a:pPr lvl="1">
              <a:buFontTx/>
              <a:buChar char="-"/>
            </a:pPr>
            <a:r>
              <a:rPr lang="ru-RU" sz="2600" dirty="0">
                <a:latin typeface="Calibri" pitchFamily="34" charset="0"/>
              </a:rPr>
              <a:t> в целях профилактики негативных социальных явлений, жесткости в детско-юношеской среде, </a:t>
            </a:r>
          </a:p>
          <a:p>
            <a:pPr lvl="1">
              <a:buFontTx/>
              <a:buChar char="-"/>
            </a:pPr>
            <a:r>
              <a:rPr lang="ru-RU" sz="2600" dirty="0">
                <a:latin typeface="Calibri" pitchFamily="34" charset="0"/>
              </a:rPr>
              <a:t> в целях формирования бесконфликтной среды и внедрения в практику работы школы восстановительного подхода.  </a:t>
            </a:r>
          </a:p>
          <a:p>
            <a:r>
              <a:rPr lang="ru-RU" sz="2600" dirty="0">
                <a:latin typeface="Calibri" pitchFamily="34" charset="0"/>
              </a:rPr>
              <a:t>Педагог-психолог и социальный педагог имеют курсы повышения квалификации по профилактике суицидального поведения детей и подростков.</a:t>
            </a:r>
          </a:p>
        </p:txBody>
      </p:sp>
      <p:pic>
        <p:nvPicPr>
          <p:cNvPr id="3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91692"/>
            <a:ext cx="1428727" cy="1166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2071678"/>
            <a:ext cx="6143668" cy="4429156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- безопасность, защита здоровья, прав, человеческого достоинства;</a:t>
            </a:r>
            <a:br>
              <a:rPr lang="ru-RU" sz="2400" dirty="0"/>
            </a:br>
            <a:r>
              <a:rPr lang="ru-RU" sz="2400" dirty="0"/>
              <a:t> </a:t>
            </a:r>
            <a:br>
              <a:rPr lang="ru-RU" sz="2400" dirty="0"/>
            </a:br>
            <a:r>
              <a:rPr lang="ru-RU" sz="2400" dirty="0"/>
              <a:t>- совместность, сотрудничество, содействие;</a:t>
            </a:r>
            <a:br>
              <a:rPr lang="ru-RU" sz="2400" dirty="0"/>
            </a:br>
            <a:r>
              <a:rPr lang="ru-RU" sz="2400" dirty="0"/>
              <a:t> </a:t>
            </a:r>
            <a:br>
              <a:rPr lang="ru-RU" sz="2400" dirty="0"/>
            </a:br>
            <a:r>
              <a:rPr lang="ru-RU" sz="2400" dirty="0"/>
              <a:t>- ориентация на способность ребенка самостоятельно преодолевать препятствия;</a:t>
            </a:r>
            <a:br>
              <a:rPr lang="ru-RU" sz="2400" dirty="0"/>
            </a:br>
            <a:r>
              <a:rPr lang="ru-RU" sz="2400" dirty="0"/>
              <a:t> </a:t>
            </a:r>
            <a:br>
              <a:rPr lang="ru-RU" sz="2400" dirty="0"/>
            </a:br>
            <a:r>
              <a:rPr lang="ru-RU" sz="2400" dirty="0"/>
              <a:t>- опора на личные силы и потенциальные возможности личности;</a:t>
            </a:r>
            <a:br>
              <a:rPr lang="ru-RU" sz="2400" dirty="0"/>
            </a:br>
            <a:r>
              <a:rPr lang="ru-RU" sz="2400" dirty="0"/>
              <a:t> </a:t>
            </a:r>
            <a:br>
              <a:rPr lang="ru-RU" sz="2400" dirty="0"/>
            </a:br>
            <a:r>
              <a:rPr lang="ru-RU" sz="2400" dirty="0"/>
              <a:t>- принцип параллельного действия. </a:t>
            </a:r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214290"/>
            <a:ext cx="5929354" cy="2286016"/>
          </a:xfrm>
        </p:spPr>
        <p:txBody>
          <a:bodyPr>
            <a:normAutofit/>
          </a:bodyPr>
          <a:lstStyle/>
          <a:p>
            <a:endParaRPr lang="ru-RU" u="sng" dirty="0"/>
          </a:p>
          <a:p>
            <a:r>
              <a:rPr lang="ru-RU" sz="2800" b="1" dirty="0">
                <a:solidFill>
                  <a:schemeClr val="tx1"/>
                </a:solidFill>
                <a:latin typeface="+mj-lt"/>
              </a:rPr>
              <a:t>Основные принципы </a:t>
            </a:r>
          </a:p>
          <a:p>
            <a:r>
              <a:rPr lang="ru-RU" sz="2800" dirty="0">
                <a:solidFill>
                  <a:schemeClr val="tx1"/>
                </a:solidFill>
                <a:latin typeface="+mj-lt"/>
              </a:rPr>
              <a:t>деятельности мобильной группы по рассмотрению случаев «буллинга» </a:t>
            </a:r>
          </a:p>
        </p:txBody>
      </p:sp>
      <p:pic>
        <p:nvPicPr>
          <p:cNvPr id="4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91692"/>
            <a:ext cx="1428727" cy="1166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2357430"/>
            <a:ext cx="6143668" cy="41434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800" dirty="0">
                <a:latin typeface="Calibri" pitchFamily="34" charset="0"/>
              </a:rPr>
              <a:t>экстренное оказание помощи учащимся школы № 218в результате выявления фактов «буллинга» или признаков его попыток.</a:t>
            </a:r>
            <a:br>
              <a:rPr lang="ru-RU" sz="1600" dirty="0"/>
            </a:br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214290"/>
            <a:ext cx="6929486" cy="2071702"/>
          </a:xfrm>
        </p:spPr>
        <p:txBody>
          <a:bodyPr>
            <a:normAutofit/>
          </a:bodyPr>
          <a:lstStyle/>
          <a:p>
            <a:endParaRPr lang="ru-RU" u="sng" dirty="0"/>
          </a:p>
          <a:p>
            <a:r>
              <a:rPr lang="ru-RU" sz="2800" b="1" dirty="0">
                <a:solidFill>
                  <a:schemeClr val="tx1"/>
                </a:solidFill>
                <a:latin typeface="+mj-lt"/>
              </a:rPr>
              <a:t>Цель деятельности </a:t>
            </a:r>
            <a:r>
              <a:rPr lang="ru-RU" sz="2800" dirty="0">
                <a:solidFill>
                  <a:schemeClr val="tx1"/>
                </a:solidFill>
                <a:latin typeface="+mj-lt"/>
              </a:rPr>
              <a:t>мобильной группы по рассмотрению случаев «буллинга» </a:t>
            </a:r>
          </a:p>
        </p:txBody>
      </p:sp>
      <p:pic>
        <p:nvPicPr>
          <p:cNvPr id="4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91692"/>
            <a:ext cx="1428727" cy="1166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2357430"/>
            <a:ext cx="6143668" cy="4143404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- </a:t>
            </a:r>
            <a:r>
              <a:rPr lang="ru-RU" sz="2700" dirty="0">
                <a:latin typeface="Calibri" pitchFamily="34" charset="0"/>
              </a:rPr>
              <a:t>выявление факторов риска конфликтного взаимодействия;</a:t>
            </a:r>
            <a:br>
              <a:rPr lang="ru-RU" sz="2700" dirty="0">
                <a:latin typeface="Calibri" pitchFamily="34" charset="0"/>
              </a:rPr>
            </a:br>
            <a:r>
              <a:rPr lang="ru-RU" sz="2700" dirty="0">
                <a:latin typeface="Calibri" pitchFamily="34" charset="0"/>
              </a:rPr>
              <a:t>- определение этапа развития ситуации «буллинга» (предпосылка, возникновение, начальный этап либо преодоление влияния уже существующих групповых факторов «буллинга»).</a:t>
            </a:r>
            <a:br>
              <a:rPr lang="ru-RU" sz="2700" dirty="0">
                <a:latin typeface="Calibri" pitchFamily="34" charset="0"/>
              </a:rPr>
            </a:br>
            <a:r>
              <a:rPr lang="ru-RU" sz="2700" dirty="0">
                <a:latin typeface="Calibri" pitchFamily="34" charset="0"/>
              </a:rPr>
              <a:t>- выявление причин, попыток и фактов «буллинга» среди обучающихся школы; </a:t>
            </a:r>
            <a:br>
              <a:rPr lang="ru-RU" sz="2700" dirty="0">
                <a:latin typeface="Calibri" pitchFamily="34" charset="0"/>
              </a:rPr>
            </a:br>
            <a:r>
              <a:rPr lang="ru-RU" sz="2700" dirty="0">
                <a:latin typeface="Calibri" pitchFamily="34" charset="0"/>
              </a:rPr>
              <a:t>- профилактика случаев «буллинга». </a:t>
            </a:r>
            <a:br>
              <a:rPr lang="ru-RU" sz="1600" dirty="0"/>
            </a:br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214290"/>
            <a:ext cx="6286544" cy="2214578"/>
          </a:xfrm>
        </p:spPr>
        <p:txBody>
          <a:bodyPr>
            <a:normAutofit/>
          </a:bodyPr>
          <a:lstStyle/>
          <a:p>
            <a:endParaRPr lang="ru-RU" u="sng" dirty="0"/>
          </a:p>
          <a:p>
            <a:r>
              <a:rPr lang="ru-RU" sz="2800" b="1" dirty="0">
                <a:solidFill>
                  <a:schemeClr val="tx1"/>
                </a:solidFill>
                <a:latin typeface="+mj-lt"/>
              </a:rPr>
              <a:t>Задачи деятельности </a:t>
            </a:r>
            <a:r>
              <a:rPr lang="ru-RU" sz="2800" dirty="0">
                <a:solidFill>
                  <a:schemeClr val="tx1"/>
                </a:solidFill>
                <a:latin typeface="+mj-lt"/>
              </a:rPr>
              <a:t>мобильной группы по рассмотрению случаев «буллинга» </a:t>
            </a:r>
          </a:p>
        </p:txBody>
      </p:sp>
      <p:pic>
        <p:nvPicPr>
          <p:cNvPr id="4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91692"/>
            <a:ext cx="1428727" cy="1166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2643182"/>
            <a:ext cx="6143668" cy="400052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latin typeface="Calibri" pitchFamily="34" charset="0"/>
              </a:rPr>
              <a:t>- оказание психолого-педагогической помощи детям, подросткам, ставшим жертвами «буллинга»;</a:t>
            </a:r>
            <a:br>
              <a:rPr lang="ru-RU" sz="2400" dirty="0">
                <a:latin typeface="Calibri" pitchFamily="34" charset="0"/>
              </a:rPr>
            </a:br>
            <a:r>
              <a:rPr lang="ru-RU" sz="2400" dirty="0">
                <a:latin typeface="Calibri" pitchFamily="34" charset="0"/>
              </a:rPr>
              <a:t> </a:t>
            </a:r>
            <a:br>
              <a:rPr lang="ru-RU" sz="2400" dirty="0">
                <a:latin typeface="Calibri" pitchFamily="34" charset="0"/>
              </a:rPr>
            </a:br>
            <a:r>
              <a:rPr lang="ru-RU" sz="2400" dirty="0">
                <a:latin typeface="Calibri" pitchFamily="34" charset="0"/>
              </a:rPr>
              <a:t>- проведение диагностики отклоняющегося поведения участников ситуации конфликтного взаимодействия;</a:t>
            </a:r>
            <a:br>
              <a:rPr lang="ru-RU" sz="2400" dirty="0">
                <a:latin typeface="Calibri" pitchFamily="34" charset="0"/>
              </a:rPr>
            </a:br>
            <a:r>
              <a:rPr lang="ru-RU" sz="2400" dirty="0">
                <a:latin typeface="Calibri" pitchFamily="34" charset="0"/>
              </a:rPr>
              <a:t> </a:t>
            </a:r>
            <a:br>
              <a:rPr lang="ru-RU" sz="2400" dirty="0">
                <a:latin typeface="Calibri" pitchFamily="34" charset="0"/>
              </a:rPr>
            </a:br>
            <a:r>
              <a:rPr lang="ru-RU" sz="2400" dirty="0">
                <a:latin typeface="Calibri" pitchFamily="34" charset="0"/>
              </a:rPr>
              <a:t>- оказание консультативной помощи; </a:t>
            </a:r>
            <a:br>
              <a:rPr lang="ru-RU" sz="1600" dirty="0"/>
            </a:br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214290"/>
            <a:ext cx="5143536" cy="2643206"/>
          </a:xfrm>
        </p:spPr>
        <p:txBody>
          <a:bodyPr>
            <a:normAutofit/>
          </a:bodyPr>
          <a:lstStyle/>
          <a:p>
            <a:endParaRPr lang="ru-RU" u="sng" dirty="0"/>
          </a:p>
          <a:p>
            <a:r>
              <a:rPr lang="ru-RU" sz="2800" b="1" dirty="0">
                <a:solidFill>
                  <a:schemeClr val="tx1"/>
                </a:solidFill>
                <a:latin typeface="+mj-lt"/>
              </a:rPr>
              <a:t>Функциональные обязанности </a:t>
            </a:r>
            <a:r>
              <a:rPr lang="ru-RU" sz="2800" dirty="0">
                <a:solidFill>
                  <a:schemeClr val="tx1"/>
                </a:solidFill>
                <a:latin typeface="+mj-lt"/>
              </a:rPr>
              <a:t>специалистов, входящих в состав мобильной группы: </a:t>
            </a:r>
          </a:p>
        </p:txBody>
      </p:sp>
      <p:pic>
        <p:nvPicPr>
          <p:cNvPr id="4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91692"/>
            <a:ext cx="1428727" cy="1166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3071810"/>
            <a:ext cx="6143668" cy="3571900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latin typeface="Calibri" pitchFamily="34" charset="0"/>
              </a:rPr>
              <a:t>- оказание консультативной помощи;</a:t>
            </a:r>
            <a:br>
              <a:rPr lang="ru-RU" sz="2400" dirty="0">
                <a:latin typeface="Calibri" pitchFamily="34" charset="0"/>
              </a:rPr>
            </a:br>
            <a:r>
              <a:rPr lang="ru-RU" sz="2400" dirty="0">
                <a:latin typeface="Calibri" pitchFamily="34" charset="0"/>
              </a:rPr>
              <a:t> </a:t>
            </a:r>
            <a:br>
              <a:rPr lang="ru-RU" sz="2400" dirty="0">
                <a:latin typeface="Calibri" pitchFamily="34" charset="0"/>
              </a:rPr>
            </a:br>
            <a:r>
              <a:rPr lang="ru-RU" sz="2400" dirty="0">
                <a:latin typeface="Calibri" pitchFamily="34" charset="0"/>
              </a:rPr>
              <a:t>- проведение разъяснительной работы и выработка рекомендаций среди родителей, классных руководителей, педагогов по вопросам психического и физического состояния ребенка, участвующего в ситуации «буллинга»;</a:t>
            </a:r>
            <a:br>
              <a:rPr lang="ru-RU" sz="2400" dirty="0">
                <a:latin typeface="Calibri" pitchFamily="34" charset="0"/>
              </a:rPr>
            </a:br>
            <a:r>
              <a:rPr lang="ru-RU" sz="2400" dirty="0">
                <a:latin typeface="Calibri" pitchFamily="34" charset="0"/>
              </a:rPr>
              <a:t> </a:t>
            </a:r>
            <a:br>
              <a:rPr lang="ru-RU" sz="2400" dirty="0">
                <a:latin typeface="Calibri" pitchFamily="34" charset="0"/>
              </a:rPr>
            </a:br>
            <a:r>
              <a:rPr lang="ru-RU" sz="2400" dirty="0">
                <a:latin typeface="Calibri" pitchFamily="34" charset="0"/>
              </a:rPr>
              <a:t>- проведение работы по выявлению проблем и кризисных ситуаций, поиск пути выхода из них;</a:t>
            </a:r>
            <a:br>
              <a:rPr lang="ru-RU" sz="2400" dirty="0">
                <a:latin typeface="Calibri" pitchFamily="34" charset="0"/>
              </a:rPr>
            </a:br>
            <a:r>
              <a:rPr lang="ru-RU" sz="2400" dirty="0">
                <a:latin typeface="Calibri" pitchFamily="34" charset="0"/>
              </a:rPr>
              <a:t> </a:t>
            </a:r>
            <a:br>
              <a:rPr lang="ru-RU" sz="2400" dirty="0">
                <a:latin typeface="Calibri" pitchFamily="34" charset="0"/>
              </a:rPr>
            </a:br>
            <a:r>
              <a:rPr lang="ru-RU" sz="2400" dirty="0">
                <a:latin typeface="Calibri" pitchFamily="34" charset="0"/>
              </a:rPr>
              <a:t>- содействие в защите личных интересов ребенка; </a:t>
            </a:r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214290"/>
            <a:ext cx="6072230" cy="2643206"/>
          </a:xfrm>
        </p:spPr>
        <p:txBody>
          <a:bodyPr>
            <a:normAutofit/>
          </a:bodyPr>
          <a:lstStyle/>
          <a:p>
            <a:endParaRPr lang="ru-RU" u="sng" dirty="0"/>
          </a:p>
          <a:p>
            <a:r>
              <a:rPr lang="ru-RU" sz="2800" b="1" dirty="0">
                <a:solidFill>
                  <a:schemeClr val="tx1"/>
                </a:solidFill>
                <a:latin typeface="+mj-lt"/>
              </a:rPr>
              <a:t>Функциональные обязанности</a:t>
            </a:r>
            <a:r>
              <a:rPr lang="ru-RU" sz="2800" dirty="0">
                <a:solidFill>
                  <a:schemeClr val="tx1"/>
                </a:solidFill>
                <a:latin typeface="+mj-lt"/>
              </a:rPr>
              <a:t> специалистов, входящих в состав мобильной группы: </a:t>
            </a:r>
          </a:p>
        </p:txBody>
      </p:sp>
      <p:pic>
        <p:nvPicPr>
          <p:cNvPr id="4" name="Picture 3" descr="C:\Users\Ирина\Desktop\BD04947_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91692"/>
            <a:ext cx="1428727" cy="1166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318</TotalTime>
  <Words>1538</Words>
  <Application>Microsoft Office PowerPoint</Application>
  <PresentationFormat>Экран (4:3)</PresentationFormat>
  <Paragraphs>112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Calibri</vt:lpstr>
      <vt:lpstr>Corbel</vt:lpstr>
      <vt:lpstr>Gill Sans MT</vt:lpstr>
      <vt:lpstr>Symbol</vt:lpstr>
      <vt:lpstr>Times New Roman</vt:lpstr>
      <vt:lpstr>Verdana</vt:lpstr>
      <vt:lpstr>Wingdings</vt:lpstr>
      <vt:lpstr>Wingdings 2</vt:lpstr>
      <vt:lpstr>Солнцестояние</vt:lpstr>
      <vt:lpstr>«Деятельность мобильной группы по рассмотрению случаев «буллинга»  в МАОУ СОШ № 218» </vt:lpstr>
      <vt:lpstr>Презентация PowerPoint</vt:lpstr>
      <vt:lpstr>Создание мобильной группы по рассмотрению случаев «буллинга» несовершеннолетних в школе</vt:lpstr>
      <vt:lpstr>Презентация PowerPoint</vt:lpstr>
      <vt:lpstr>- безопасность, защита здоровья, прав, человеческого достоинства;   - совместность, сотрудничество, содействие;   - ориентация на способность ребенка самостоятельно преодолевать препятствия;   - опора на личные силы и потенциальные возможности личности;   - принцип параллельного действия. </vt:lpstr>
      <vt:lpstr>экстренное оказание помощи учащимся школы № 218в результате выявления фактов «буллинга» или признаков его попыток. </vt:lpstr>
      <vt:lpstr>- выявление факторов риска конфликтного взаимодействия; - определение этапа развития ситуации «буллинга» (предпосылка, возникновение, начальный этап либо преодоление влияния уже существующих групповых факторов «буллинга»). - выявление причин, попыток и фактов «буллинга» среди обучающихся школы;  - профилактика случаев «буллинга».  </vt:lpstr>
      <vt:lpstr>- оказание психолого-педагогической помощи детям, подросткам, ставшим жертвами «буллинга»;   - проведение диагностики отклоняющегося поведения участников ситуации конфликтного взаимодействия;   - оказание консультативной помощи;  </vt:lpstr>
      <vt:lpstr>- оказание консультативной помощи;   - проведение разъяснительной работы и выработка рекомендаций среди родителей, классных руководителей, педагогов по вопросам психического и физического состояния ребенка, участвующего в ситуации «буллинга»;   - проведение работы по выявлению проблем и кризисных ситуаций, поиск пути выхода из них;   - содействие в защите личных интересов ребенка; </vt:lpstr>
      <vt:lpstr>- организация экстренных заседаний по обращениям и оперативная диагностика случаев конфликтного взаимодействия учащихся на признаки «буллинга»;  - организация планового патронажа учащегося, оказавшегося в ситуации «буллинга».</vt:lpstr>
      <vt:lpstr>Диагностика «буллинга»</vt:lpstr>
      <vt:lpstr>Диагностика «буллинга»</vt:lpstr>
      <vt:lpstr>Алгоритм действий  в ситуации выявленного «буллинга» (начальный этап)</vt:lpstr>
      <vt:lpstr>Поведенческие особенности:  </vt:lpstr>
      <vt:lpstr>Физическое состояние и поведение ребенка:  </vt:lpstr>
      <vt:lpstr>Физическое состояние и поведение ребенка:  </vt:lpstr>
      <vt:lpstr>Отношения со сверстниками:  </vt:lpstr>
      <vt:lpstr>Отношения со сверстниками:  </vt:lpstr>
      <vt:lpstr>В школе</vt:lpstr>
      <vt:lpstr>В школе</vt:lpstr>
      <vt:lpstr>Актуальные последствия: </vt:lpstr>
      <vt:lpstr>После первичного выявления ребенка, можно проводить диагностики такие как: 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Социальный педагог работает не только с учеником, но и с его родителями, педагогами, которые его обучают.   Специфика работы социального педагога требует и специфичных знаний, знаний в различных областях педагогики, социологии, психологии.   Социальный педагог должен не только владеть и применять знания социальной педагогики, но и иметь знания в близлежащих научных областях, различных сферах общественной жизни, ориентироваться в современной политике государства в области прав детей и семьи.</dc:title>
  <dc:creator>Ирина</dc:creator>
  <cp:lastModifiedBy>Наталья</cp:lastModifiedBy>
  <cp:revision>36</cp:revision>
  <dcterms:created xsi:type="dcterms:W3CDTF">2012-03-03T20:06:40Z</dcterms:created>
  <dcterms:modified xsi:type="dcterms:W3CDTF">2023-02-20T08:41:02Z</dcterms:modified>
</cp:coreProperties>
</file>