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9" r:id="rId2"/>
    <p:sldId id="295" r:id="rId3"/>
    <p:sldId id="294" r:id="rId4"/>
    <p:sldId id="293" r:id="rId5"/>
    <p:sldId id="296" r:id="rId6"/>
    <p:sldId id="297" r:id="rId7"/>
    <p:sldId id="298" r:id="rId8"/>
    <p:sldId id="300" r:id="rId9"/>
    <p:sldId id="305" r:id="rId10"/>
    <p:sldId id="301" r:id="rId11"/>
    <p:sldId id="302" r:id="rId12"/>
    <p:sldId id="306" r:id="rId13"/>
    <p:sldId id="261" r:id="rId1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37B80-DBB6-4170-9E14-AC6066FC988E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FDDDE-70E1-4479-9385-A60415897F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275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7412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47412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7FA8-01F4-4F8D-A55D-C02A69617F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47814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0752E-6B36-482F-87EC-FF5D8BFA703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96792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3F02C-07EA-435C-86DA-3F4B23D525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80071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18229-CE17-4F48-95CF-A77775850D4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0610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75AC1-2B88-4702-A36B-AE31C19AECE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577067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E365F-F0B9-4271-B4A8-73FB1B067D7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038811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3FEC7-784A-48DF-9075-F6986E077C1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66469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4A616-5FA7-4B16-9F0B-85262E7C63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706895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37F7-E758-47C9-B19A-A7559336C2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33222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75A68-75BB-498A-968A-4F61166D83E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37271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17E9F-4699-4177-B0D9-39204C733C9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65629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730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730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730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AE6C3C-F33B-492F-8BEA-634CAA6B80A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8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07704" y="980728"/>
            <a:ext cx="6629400" cy="2209800"/>
          </a:xfrm>
        </p:spPr>
        <p:txBody>
          <a:bodyPr/>
          <a:lstStyle/>
          <a:p>
            <a:r>
              <a:rPr lang="ru-RU" sz="2800" b="1" dirty="0">
                <a:latin typeface="+mn-lt"/>
              </a:rPr>
              <a:t>Психологическая безопасность образовательной среды: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понятие, риски и угрозы,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критерии безопасности,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способы диагностики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z="2000" dirty="0"/>
              <a:t>Гетман Н.В., </a:t>
            </a:r>
          </a:p>
          <a:p>
            <a:pPr algn="r"/>
            <a:r>
              <a:rPr lang="ru-RU" sz="2000" dirty="0"/>
              <a:t>Педагог-психолог</a:t>
            </a:r>
          </a:p>
          <a:p>
            <a:pPr algn="r"/>
            <a:r>
              <a:rPr lang="ru-RU" sz="2000" dirty="0"/>
              <a:t>МАОУ СОШ № 218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47401C-3518-43C1-91F8-8E6AA9C6767A}"/>
              </a:ext>
            </a:extLst>
          </p:cNvPr>
          <p:cNvSpPr txBox="1"/>
          <p:nvPr/>
        </p:nvSpPr>
        <p:spPr>
          <a:xfrm>
            <a:off x="395536" y="0"/>
            <a:ext cx="8496944" cy="709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автономное образовательное учреждение города Новосибирска "Средняя общеобразовательная школа № 218"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28536"/>
      </p:ext>
    </p:extLst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60432" cy="1143000"/>
          </a:xfrm>
        </p:spPr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Основные принципы формирования психологически комфортной и безопасной образовательной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532440" cy="4248472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ru-RU" sz="3200" dirty="0"/>
              <a:t>1) защита личности каждого субъекта учебно-воспитательного процесса;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3200" dirty="0"/>
              <a:t>2) опора на развивающее образование;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3200" dirty="0"/>
              <a:t>3) помощь в социально – психологической умелости.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008" y="5013176"/>
            <a:ext cx="903649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sz="2000" kern="0" dirty="0">
                <a:solidFill>
                  <a:srgbClr val="000000"/>
                </a:solidFill>
              </a:rPr>
              <a:t>В развивающем образовании главное создать условия для того, чтобы ученик и учитель </a:t>
            </a:r>
            <a:r>
              <a:rPr lang="ru-RU" sz="2000" b="1" kern="0" dirty="0">
                <a:solidFill>
                  <a:srgbClr val="C00000"/>
                </a:solidFill>
              </a:rPr>
              <a:t>стали способными быть субъектом своего развития</a:t>
            </a:r>
            <a:r>
              <a:rPr lang="ru-RU" sz="2000" kern="0" dirty="0">
                <a:solidFill>
                  <a:srgbClr val="000000"/>
                </a:solidFill>
              </a:rPr>
              <a:t>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sz="2000" kern="0" dirty="0">
                <a:solidFill>
                  <a:srgbClr val="000000"/>
                </a:solidFill>
              </a:rPr>
              <a:t>Этого можно достичь лишь при </a:t>
            </a:r>
            <a:r>
              <a:rPr lang="ru-RU" sz="2000" b="1" kern="0" dirty="0">
                <a:solidFill>
                  <a:srgbClr val="C00000"/>
                </a:solidFill>
              </a:rPr>
              <a:t>сотрудничестве и совместной деятельности</a:t>
            </a:r>
            <a:r>
              <a:rPr lang="ru-RU" sz="2000" kern="0" dirty="0">
                <a:solidFill>
                  <a:srgbClr val="000000"/>
                </a:solidFill>
              </a:rPr>
              <a:t> участников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4053264376"/>
      </p:ext>
    </p:extLst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532440" cy="1143000"/>
          </a:xfrm>
        </p:spPr>
        <p:txBody>
          <a:bodyPr/>
          <a:lstStyle/>
          <a:p>
            <a:pPr algn="ctr"/>
            <a:r>
              <a:rPr lang="ru-RU" sz="2400" b="1" dirty="0">
                <a:latin typeface="+mn-lt"/>
              </a:rPr>
              <a:t>Основные задачи формирования психологически комфортной и безопасной образовательной среды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532440" cy="5373216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1) </a:t>
            </a:r>
            <a:r>
              <a:rPr lang="ru-RU" sz="2000" b="1" dirty="0">
                <a:solidFill>
                  <a:srgbClr val="0000CC"/>
                </a:solidFill>
              </a:rPr>
              <a:t>выявить факторы</a:t>
            </a:r>
            <a:r>
              <a:rPr lang="ru-RU" sz="2000" dirty="0"/>
              <a:t>, определяющие возникновение трудных, экстремальных и кризисных ситуаций (конфликтов, фактов насилия, суицидальных попыток и др.) в условиях школы;</a:t>
            </a:r>
          </a:p>
          <a:p>
            <a:pPr marL="0" indent="0">
              <a:buNone/>
            </a:pPr>
            <a:r>
              <a:rPr lang="ru-RU" sz="2000" dirty="0"/>
              <a:t>2) </a:t>
            </a:r>
            <a:r>
              <a:rPr lang="ru-RU" sz="2000" b="1" dirty="0">
                <a:solidFill>
                  <a:srgbClr val="0000CC"/>
                </a:solidFill>
              </a:rPr>
              <a:t>отработать систему согласованных взглядов </a:t>
            </a:r>
            <a:r>
              <a:rPr lang="ru-RU" sz="2000" dirty="0"/>
              <a:t>и представлений</a:t>
            </a:r>
          </a:p>
          <a:p>
            <a:pPr marL="0" indent="0">
              <a:buNone/>
            </a:pPr>
            <a:r>
              <a:rPr lang="ru-RU" sz="2000" dirty="0"/>
              <a:t>педагогов, психологов, родителей на ОС школы (психологически безопасная, </a:t>
            </a:r>
            <a:r>
              <a:rPr lang="ru-RU" sz="2000" dirty="0" err="1"/>
              <a:t>партнёрско</a:t>
            </a:r>
            <a:r>
              <a:rPr lang="ru-RU" sz="2000" dirty="0"/>
              <a:t>-диалогическая);</a:t>
            </a:r>
          </a:p>
          <a:p>
            <a:pPr marL="0" indent="0">
              <a:buNone/>
            </a:pPr>
            <a:r>
              <a:rPr lang="ru-RU" sz="2000" dirty="0"/>
              <a:t>3) </a:t>
            </a:r>
            <a:r>
              <a:rPr lang="ru-RU" sz="2000" b="1" dirty="0">
                <a:solidFill>
                  <a:srgbClr val="0000CC"/>
                </a:solidFill>
              </a:rPr>
              <a:t>обосновать условия организации такого типа ОС </a:t>
            </a:r>
            <a:r>
              <a:rPr lang="ru-RU" sz="2000" dirty="0"/>
              <a:t>и требования к ее эффективной организации для каждого участника ОС;</a:t>
            </a:r>
          </a:p>
          <a:p>
            <a:pPr marL="0" indent="0">
              <a:buNone/>
            </a:pPr>
            <a:r>
              <a:rPr lang="ru-RU" sz="2000" dirty="0"/>
              <a:t>4) </a:t>
            </a:r>
            <a:r>
              <a:rPr lang="ru-RU" sz="2000" b="1" dirty="0">
                <a:solidFill>
                  <a:srgbClr val="0000CC"/>
                </a:solidFill>
              </a:rPr>
              <a:t>обосновать комплекс методов и технологий </a:t>
            </a:r>
            <a:r>
              <a:rPr lang="ru-RU" sz="2000" dirty="0"/>
              <a:t>для работы педагогов, психологов, управленцев, родителей, детей в ходе УВП в школе с учетом результатов диагностики;</a:t>
            </a:r>
          </a:p>
          <a:p>
            <a:pPr marL="0" indent="0">
              <a:buNone/>
            </a:pPr>
            <a:r>
              <a:rPr lang="ru-RU" sz="2000" dirty="0"/>
              <a:t>5) </a:t>
            </a:r>
            <a:r>
              <a:rPr lang="ru-RU" sz="2000" b="1" dirty="0">
                <a:solidFill>
                  <a:srgbClr val="0000CC"/>
                </a:solidFill>
              </a:rPr>
              <a:t>составить минимальный и доступный комплекс упражнений и занятий</a:t>
            </a:r>
            <a:r>
              <a:rPr lang="ru-RU" sz="2000" dirty="0">
                <a:solidFill>
                  <a:srgbClr val="0000CC"/>
                </a:solidFill>
              </a:rPr>
              <a:t> </a:t>
            </a:r>
            <a:r>
              <a:rPr lang="ru-RU" sz="2000" dirty="0"/>
              <a:t>для применения каждым участником образов. ситуации;</a:t>
            </a:r>
          </a:p>
          <a:p>
            <a:pPr marL="0" indent="0">
              <a:buNone/>
            </a:pPr>
            <a:r>
              <a:rPr lang="ru-RU" sz="2000" dirty="0"/>
              <a:t>6) </a:t>
            </a:r>
            <a:r>
              <a:rPr lang="ru-RU" sz="2000" b="1" dirty="0">
                <a:solidFill>
                  <a:srgbClr val="0000CC"/>
                </a:solidFill>
              </a:rPr>
              <a:t>сформулировать конкретные рекомендации </a:t>
            </a:r>
            <a:r>
              <a:rPr lang="ru-RU" sz="2000" dirty="0"/>
              <a:t>педагогам, психологам, управленцам, родителям </a:t>
            </a:r>
            <a:r>
              <a:rPr lang="ru-RU" sz="2000" b="1" dirty="0"/>
              <a:t>по организации комфортной ОС в образовательном учреждении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622195"/>
      </p:ext>
    </p:extLst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latin typeface="+mn-lt"/>
              </a:rPr>
              <a:t>Основные задачи формирования психологически комфортной и безопасной образовательной среды 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424936" cy="514116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комплекс условий по формированию психологически безопасной образовательной среды следует включить:</a:t>
            </a:r>
          </a:p>
          <a:p>
            <a:pPr>
              <a:buFontTx/>
              <a:buChar char="-"/>
            </a:pPr>
            <a:r>
              <a:rPr lang="ru-RU" b="1" dirty="0">
                <a:solidFill>
                  <a:srgbClr val="0000CC"/>
                </a:solidFill>
              </a:rPr>
              <a:t>формирование медиативных навыков </a:t>
            </a:r>
            <a:r>
              <a:rPr lang="ru-RU" dirty="0"/>
              <a:t>у участников образовательных отношений (как минимум);</a:t>
            </a:r>
          </a:p>
          <a:p>
            <a:pPr>
              <a:buFontTx/>
              <a:buChar char="-"/>
            </a:pPr>
            <a:r>
              <a:rPr lang="ru-RU" b="1" dirty="0">
                <a:solidFill>
                  <a:srgbClr val="0000CC"/>
                </a:solidFill>
              </a:rPr>
              <a:t>деятельность Школьной службы примирения </a:t>
            </a:r>
            <a:r>
              <a:rPr lang="ru-RU" dirty="0"/>
              <a:t>(как максимум, так как это более высокий уровень реализации </a:t>
            </a:r>
            <a:r>
              <a:rPr lang="ru-RU" dirty="0" err="1"/>
              <a:t>медиативно</a:t>
            </a:r>
            <a:r>
              <a:rPr lang="ru-RU" dirty="0"/>
              <a:t>-восстановительных технологий, позволяющих гармонизировать социальные отношения) </a:t>
            </a:r>
          </a:p>
        </p:txBody>
      </p:sp>
    </p:spTree>
    <p:extLst>
      <p:ext uri="{BB962C8B-B14F-4D97-AF65-F5344CB8AC3E}">
        <p14:creationId xmlns:p14="http://schemas.microsoft.com/office/powerpoint/2010/main" val="225445988"/>
      </p:ext>
    </p:extLst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63688" y="764704"/>
            <a:ext cx="7128792" cy="2736304"/>
          </a:xfrm>
        </p:spPr>
        <p:txBody>
          <a:bodyPr/>
          <a:lstStyle/>
          <a:p>
            <a:r>
              <a:rPr lang="ru-RU" sz="3600" dirty="0">
                <a:latin typeface="+mn-lt"/>
              </a:rPr>
              <a:t>Благодарю за внимание!</a:t>
            </a:r>
            <a:br>
              <a:rPr lang="ru-RU" sz="3600" dirty="0">
                <a:latin typeface="+mn-lt"/>
              </a:rPr>
            </a:br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218052"/>
      </p:ext>
    </p:extLst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+mn-lt"/>
              </a:rPr>
              <a:t>Психологическая безопасность образовательной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920880" cy="5013176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- это состояние защищённости (или процесс, обеспечивающий защиту) от рисков и угроз для сохранения и развития психических функций, социализации и личностного роста включенных в неё участников, максимальной реализации их способностей во взаимодействии и неразрывной связи с образовательной средой. </a:t>
            </a:r>
          </a:p>
        </p:txBody>
      </p:sp>
    </p:spTree>
    <p:extLst>
      <p:ext uri="{BB962C8B-B14F-4D97-AF65-F5344CB8AC3E}">
        <p14:creationId xmlns:p14="http://schemas.microsoft.com/office/powerpoint/2010/main" val="3791672839"/>
      </p:ext>
    </p:extLst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77813"/>
            <a:ext cx="8532440" cy="1143000"/>
          </a:xfrm>
        </p:spPr>
        <p:txBody>
          <a:bodyPr/>
          <a:lstStyle/>
          <a:p>
            <a:r>
              <a:rPr lang="ru-RU" sz="4000" b="1" dirty="0">
                <a:latin typeface="+mn-lt"/>
              </a:rPr>
              <a:t>Психологическая безопасность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0"/>
            <a:ext cx="8388424" cy="525780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- это состояние окружающей среды, свободное от проявлений психологического насилия во взаимодействии, способствующее удовлетворению потребностей в личностно-доверительном общении, создающее </a:t>
            </a:r>
            <a:r>
              <a:rPr lang="ru-RU" sz="3200" dirty="0" err="1"/>
              <a:t>референтную</a:t>
            </a:r>
            <a:r>
              <a:rPr lang="ru-RU" sz="3200" dirty="0"/>
              <a:t> значимость среды и обеспечивающее психологическое здоровье включенных в нее участников (Баева И.А., 2002, 2017).</a:t>
            </a:r>
          </a:p>
        </p:txBody>
      </p:sp>
    </p:spTree>
    <p:extLst>
      <p:ext uri="{BB962C8B-B14F-4D97-AF65-F5344CB8AC3E}">
        <p14:creationId xmlns:p14="http://schemas.microsoft.com/office/powerpoint/2010/main" val="3007657647"/>
      </p:ext>
    </p:extLst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+mn-lt"/>
              </a:rPr>
              <a:t>Безопасная психологическая среда школы – это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532440" cy="5373216"/>
          </a:xfrm>
        </p:spPr>
        <p:txBody>
          <a:bodyPr/>
          <a:lstStyle/>
          <a:p>
            <a:r>
              <a:rPr lang="ru-RU" sz="2000" dirty="0"/>
              <a:t>среда взаимодействия, свободная от проявления психологического насилия, </a:t>
            </a:r>
          </a:p>
          <a:p>
            <a:r>
              <a:rPr lang="ru-RU" sz="2000" dirty="0"/>
              <a:t>имеющая </a:t>
            </a:r>
            <a:r>
              <a:rPr lang="ru-RU" sz="2000" dirty="0" err="1"/>
              <a:t>референтную</a:t>
            </a:r>
            <a:r>
              <a:rPr lang="ru-RU" sz="2000" dirty="0"/>
              <a:t> значимость для включенных в нее субъектов (в плане положительного отношения к ней),</a:t>
            </a:r>
          </a:p>
          <a:p>
            <a:r>
              <a:rPr lang="ru-RU" sz="2000" dirty="0"/>
              <a:t>характеризующаяся преобладанием гуманистической </a:t>
            </a:r>
            <a:r>
              <a:rPr lang="ru-RU" sz="2000" dirty="0" err="1"/>
              <a:t>центрации</a:t>
            </a:r>
            <a:r>
              <a:rPr lang="ru-RU" sz="2000" dirty="0"/>
              <a:t> у участников (т. е. </a:t>
            </a:r>
            <a:r>
              <a:rPr lang="ru-RU" sz="2000" dirty="0" err="1"/>
              <a:t>центрации</a:t>
            </a:r>
            <a:r>
              <a:rPr lang="ru-RU" sz="2000" dirty="0"/>
              <a:t> на внутренних интересах и ценностях своей личности и личности других людей) </a:t>
            </a:r>
          </a:p>
          <a:p>
            <a:r>
              <a:rPr lang="ru-RU" sz="2000" dirty="0"/>
              <a:t>и отражающаяся в эмоционально-личностных и коммуникативных характеристиках ее субъектов. </a:t>
            </a:r>
          </a:p>
          <a:p>
            <a:endParaRPr lang="ru-RU" sz="2000" dirty="0"/>
          </a:p>
          <a:p>
            <a:r>
              <a:rPr lang="ru-RU" sz="2000" dirty="0"/>
              <a:t>В этой среде </a:t>
            </a:r>
            <a:r>
              <a:rPr lang="ru-RU" sz="2000" b="1" dirty="0">
                <a:solidFill>
                  <a:srgbClr val="C00000"/>
                </a:solidFill>
              </a:rPr>
              <a:t>вырастает здоровая личность</a:t>
            </a:r>
            <a:r>
              <a:rPr lang="ru-RU" sz="2000" dirty="0"/>
              <a:t>, которая не принимает решения в ущерб себе и окружающим, т. е. фактически безопасная среда – та, которая сохраняет, поддерживает и развивает психическое здоровье и психологическое благополучие ее участников. </a:t>
            </a:r>
          </a:p>
        </p:txBody>
      </p:sp>
    </p:spTree>
    <p:extLst>
      <p:ext uri="{BB962C8B-B14F-4D97-AF65-F5344CB8AC3E}">
        <p14:creationId xmlns:p14="http://schemas.microsoft.com/office/powerpoint/2010/main" val="285956144"/>
      </p:ext>
    </p:extLst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7813"/>
            <a:ext cx="8532440" cy="1143000"/>
          </a:xfrm>
        </p:spPr>
        <p:txBody>
          <a:bodyPr/>
          <a:lstStyle/>
          <a:p>
            <a:pPr algn="ctr"/>
            <a:r>
              <a:rPr lang="ru-RU" sz="3200" b="1" dirty="0">
                <a:latin typeface="+mn-lt"/>
              </a:rPr>
              <a:t>Риски и угрозы психологической безопасности образовательной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856984" cy="537321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C00000"/>
                </a:solidFill>
              </a:rPr>
              <a:t>могут быть структурированы по 4 направлениям</a:t>
            </a:r>
            <a:r>
              <a:rPr lang="ru-RU" sz="1800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0000CC"/>
                </a:solidFill>
              </a:rPr>
              <a:t>1) риск получения психологической травмы</a:t>
            </a:r>
            <a:r>
              <a:rPr lang="ru-RU" sz="1800" dirty="0"/>
              <a:t>, в результате которой наносится ущерб позитивному развитию и психическому здоровью, удовлетворению основных потребностей участников взаимодействия; основной источник </a:t>
            </a:r>
            <a:r>
              <a:rPr lang="ru-RU" sz="1800" dirty="0" err="1"/>
              <a:t>психотравмы</a:t>
            </a:r>
            <a:r>
              <a:rPr lang="ru-RU" sz="1800" dirty="0"/>
              <a:t> – психологическое насилие в процессе взаимодействия;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0000CC"/>
                </a:solidFill>
              </a:rPr>
              <a:t>2) низкая значимость коллективных </a:t>
            </a:r>
            <a:r>
              <a:rPr lang="ru-RU" sz="1800" dirty="0"/>
              <a:t>целей, мнений и ценностей, характеризующих ОС и, как следствие, желание ее покинуть или отрицание ее ценностей и норм (</a:t>
            </a:r>
            <a:r>
              <a:rPr lang="ru-RU" sz="1800" b="1" dirty="0">
                <a:solidFill>
                  <a:srgbClr val="0000CC"/>
                </a:solidFill>
              </a:rPr>
              <a:t>непризнание </a:t>
            </a:r>
            <a:r>
              <a:rPr lang="ru-RU" sz="1800" b="1" dirty="0" err="1">
                <a:solidFill>
                  <a:srgbClr val="0000CC"/>
                </a:solidFill>
              </a:rPr>
              <a:t>референтной</a:t>
            </a:r>
            <a:r>
              <a:rPr lang="ru-RU" sz="1800" b="1" dirty="0">
                <a:solidFill>
                  <a:srgbClr val="0000CC"/>
                </a:solidFill>
              </a:rPr>
              <a:t> значимости </a:t>
            </a:r>
            <a:r>
              <a:rPr lang="ru-RU" sz="1800" dirty="0"/>
              <a:t>ОС);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0000CC"/>
                </a:solidFill>
              </a:rPr>
              <a:t>3) отсутствие у всех участников ОС удовлетворенности потребности в личностно-доверительном общении</a:t>
            </a:r>
            <a:r>
              <a:rPr lang="ru-RU" sz="1800" dirty="0"/>
              <a:t>, что проявляется в отсутствии эмоционального комфорта, возможности высказать свою точку зрения, сохранить личное достоинство, обратиться за помощью, невозможность рассчитывать на учёт личных проблем и затруднений, на внимание к просьбам и предложениям, на помощь в обучении навыкам принятия решений;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0000CC"/>
                </a:solidFill>
              </a:rPr>
              <a:t>4) неразвитость системы психологической помощи</a:t>
            </a:r>
            <a:r>
              <a:rPr lang="ru-RU" sz="1800" dirty="0"/>
              <a:t>, в результате чего деятельность службы сопровождения в системе образования оказывается неэффективной (например, большое количество обучающихся на 1 специалиста службы, дефицит практических навыков у специалистов и др.). </a:t>
            </a:r>
          </a:p>
        </p:txBody>
      </p:sp>
    </p:spTree>
    <p:extLst>
      <p:ext uri="{BB962C8B-B14F-4D97-AF65-F5344CB8AC3E}">
        <p14:creationId xmlns:p14="http://schemas.microsoft.com/office/powerpoint/2010/main" val="4022405211"/>
      </p:ext>
    </p:extLst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072" y="188640"/>
            <a:ext cx="8460432" cy="1143000"/>
          </a:xfrm>
        </p:spPr>
        <p:txBody>
          <a:bodyPr/>
          <a:lstStyle/>
          <a:p>
            <a:pPr algn="ctr"/>
            <a:r>
              <a:rPr lang="ru-RU" sz="3200" b="1" dirty="0">
                <a:latin typeface="+mn-lt"/>
              </a:rPr>
              <a:t>Показатели психологически безопасной образовательной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8595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Главные </a:t>
            </a:r>
            <a:r>
              <a:rPr lang="ru-RU" b="1" dirty="0">
                <a:solidFill>
                  <a:srgbClr val="0000CC"/>
                </a:solidFill>
              </a:rPr>
              <a:t>функции</a:t>
            </a:r>
            <a:r>
              <a:rPr lang="ru-RU" dirty="0"/>
              <a:t> психологической безопасности - </a:t>
            </a:r>
            <a:r>
              <a:rPr lang="ru-RU" b="1" dirty="0">
                <a:solidFill>
                  <a:srgbClr val="0000CC"/>
                </a:solidFill>
              </a:rPr>
              <a:t>защитная и развивающая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Основными </a:t>
            </a:r>
            <a:r>
              <a:rPr lang="ru-RU" b="1" dirty="0">
                <a:solidFill>
                  <a:srgbClr val="C00000"/>
                </a:solidFill>
              </a:rPr>
              <a:t>показателями</a:t>
            </a:r>
            <a:r>
              <a:rPr lang="ru-RU" dirty="0"/>
              <a:t> психологической безопасности ОС  выступают: </a:t>
            </a:r>
          </a:p>
          <a:p>
            <a:pPr marL="0" indent="0">
              <a:buNone/>
            </a:pPr>
            <a:r>
              <a:rPr lang="ru-RU" dirty="0"/>
              <a:t>1) отношение к среде (индикатор </a:t>
            </a:r>
            <a:r>
              <a:rPr lang="ru-RU" dirty="0" err="1"/>
              <a:t>референтности</a:t>
            </a:r>
            <a:r>
              <a:rPr lang="ru-RU" dirty="0"/>
              <a:t> среды); </a:t>
            </a:r>
          </a:p>
          <a:p>
            <a:pPr marL="0" indent="0">
              <a:buNone/>
            </a:pPr>
            <a:r>
              <a:rPr lang="ru-RU" dirty="0"/>
              <a:t>2) удовлетворенность характеристиками среды; </a:t>
            </a:r>
          </a:p>
          <a:p>
            <a:pPr marL="0" indent="0">
              <a:buNone/>
            </a:pPr>
            <a:r>
              <a:rPr lang="ru-RU" dirty="0"/>
              <a:t>3) защищенность от психологического насилия.</a:t>
            </a:r>
          </a:p>
        </p:txBody>
      </p:sp>
    </p:spTree>
    <p:extLst>
      <p:ext uri="{BB962C8B-B14F-4D97-AF65-F5344CB8AC3E}">
        <p14:creationId xmlns:p14="http://schemas.microsoft.com/office/powerpoint/2010/main" val="2136723174"/>
      </p:ext>
    </p:extLst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7813"/>
            <a:ext cx="8460432" cy="1143000"/>
          </a:xfrm>
        </p:spPr>
        <p:txBody>
          <a:bodyPr/>
          <a:lstStyle/>
          <a:p>
            <a:pPr algn="ctr"/>
            <a:r>
              <a:rPr lang="ru-RU" sz="3200" b="1" dirty="0">
                <a:latin typeface="+mn-lt"/>
              </a:rPr>
              <a:t>Критерии психологически безопасной образовательной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8595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Психологически безопасной образовательной средой можно считать такую, в которой большинство участников имеют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CC"/>
                </a:solidFill>
              </a:rPr>
              <a:t>- положительное отношение </a:t>
            </a:r>
            <a:r>
              <a:rPr lang="ru-RU" dirty="0"/>
              <a:t>к ней,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- высокий уровень удовлетворенности характеристиками школьной среды </a:t>
            </a:r>
            <a:r>
              <a:rPr lang="ru-RU" dirty="0"/>
              <a:t>и 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b="1" dirty="0">
                <a:solidFill>
                  <a:schemeClr val="accent5">
                    <a:lumMod val="25000"/>
                  </a:schemeClr>
                </a:solidFill>
              </a:rPr>
              <a:t>защищенности от психологического насилия во взаимодействии </a:t>
            </a:r>
            <a:r>
              <a:rPr lang="ru-RU" dirty="0"/>
              <a:t>(И.А. Баева).</a:t>
            </a:r>
          </a:p>
        </p:txBody>
      </p:sp>
    </p:spTree>
    <p:extLst>
      <p:ext uri="{BB962C8B-B14F-4D97-AF65-F5344CB8AC3E}">
        <p14:creationId xmlns:p14="http://schemas.microsoft.com/office/powerpoint/2010/main" val="3330894109"/>
      </p:ext>
    </p:extLst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7813"/>
            <a:ext cx="8460432" cy="1143000"/>
          </a:xfrm>
        </p:spPr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Проблема оценки образовательной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352928" cy="5257800"/>
          </a:xfrm>
        </p:spPr>
        <p:txBody>
          <a:bodyPr/>
          <a:lstStyle/>
          <a:p>
            <a:r>
              <a:rPr lang="ru-RU" dirty="0"/>
              <a:t>Оценка образовательной среды осуществляется диагностическими и экспертными методами. </a:t>
            </a:r>
          </a:p>
          <a:p>
            <a:r>
              <a:rPr lang="ru-RU" b="1" dirty="0">
                <a:solidFill>
                  <a:srgbClr val="0000CC"/>
                </a:solidFill>
              </a:rPr>
              <a:t>Диагностический метод </a:t>
            </a:r>
            <a:r>
              <a:rPr lang="ru-RU" dirty="0"/>
              <a:t>состоит из пакета диагностических методик, адресованный отдельным участникам.</a:t>
            </a:r>
          </a:p>
          <a:p>
            <a:r>
              <a:rPr lang="ru-RU" b="1" dirty="0">
                <a:solidFill>
                  <a:srgbClr val="0000CC"/>
                </a:solidFill>
              </a:rPr>
              <a:t>Экспертный</a:t>
            </a:r>
            <a:r>
              <a:rPr lang="ru-RU" dirty="0"/>
              <a:t> включает в себя набор оценочных суждений как самими участниками учебно-воспитательного процесса, так и независимыми экспертами.</a:t>
            </a:r>
          </a:p>
        </p:txBody>
      </p:sp>
    </p:spTree>
    <p:extLst>
      <p:ext uri="{BB962C8B-B14F-4D97-AF65-F5344CB8AC3E}">
        <p14:creationId xmlns:p14="http://schemas.microsoft.com/office/powerpoint/2010/main" val="101086166"/>
      </p:ext>
    </p:extLst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836712"/>
            <a:ext cx="7056784" cy="2592288"/>
          </a:xfrm>
        </p:spPr>
        <p:txBody>
          <a:bodyPr/>
          <a:lstStyle/>
          <a:p>
            <a:r>
              <a:rPr lang="ru-RU" sz="2400" b="1" dirty="0">
                <a:latin typeface="+mn-lt"/>
              </a:rPr>
              <a:t>Методика «Психологическая безопасность образовательной среды» (</a:t>
            </a:r>
            <a:r>
              <a:rPr lang="ru-RU" sz="2400" b="1" dirty="0" err="1">
                <a:latin typeface="+mn-lt"/>
              </a:rPr>
              <a:t>И.А.Баева</a:t>
            </a:r>
            <a:r>
              <a:rPr lang="ru-RU" sz="2400" b="1" dirty="0">
                <a:latin typeface="+mn-lt"/>
              </a:rPr>
              <a:t>) позволяет оценить основные показатели и определить актуальные направления формирования психологической безопасности образовательной среды. 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43608" y="3717032"/>
            <a:ext cx="7704856" cy="2088232"/>
          </a:xfrm>
        </p:spPr>
        <p:txBody>
          <a:bodyPr/>
          <a:lstStyle/>
          <a:p>
            <a:pPr algn="l"/>
            <a:r>
              <a:rPr lang="ru-RU" sz="2400" b="1" dirty="0"/>
              <a:t>Смысл</a:t>
            </a:r>
            <a:r>
              <a:rPr lang="ru-RU" sz="2400" dirty="0"/>
              <a:t>: по итогам оценки психологической безопасности ОС разрабатываются рекомендации по её обеспечению (минимум уточняющей психодиагностической работы, комплекс мероприятий, план)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0970020"/>
      </p:ext>
    </p:extLst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873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Слои</vt:lpstr>
      <vt:lpstr>Психологическая безопасность образовательной среды:  понятие, риски и угрозы,  критерии безопасности,  способы диагностики</vt:lpstr>
      <vt:lpstr>Психологическая безопасность образовательной среды</vt:lpstr>
      <vt:lpstr>Психологическая безопасность </vt:lpstr>
      <vt:lpstr>Безопасная психологическая среда школы – это </vt:lpstr>
      <vt:lpstr>Риски и угрозы психологической безопасности образовательной среды</vt:lpstr>
      <vt:lpstr>Показатели психологически безопасной образовательной среды</vt:lpstr>
      <vt:lpstr>Критерии психологически безопасной образовательной среды</vt:lpstr>
      <vt:lpstr>Проблема оценки образовательной среды</vt:lpstr>
      <vt:lpstr>Методика «Психологическая безопасность образовательной среды» (И.А.Баева) позволяет оценить основные показатели и определить актуальные направления формирования психологической безопасности образовательной среды. </vt:lpstr>
      <vt:lpstr>Основные принципы формирования психологически комфортной и безопасной образовательной среды</vt:lpstr>
      <vt:lpstr>Основные задачи формирования психологически комфортной и безопасной образовательной среды </vt:lpstr>
      <vt:lpstr>Основные задачи формирования психологически комфортной и безопасной образовательной среды </vt:lpstr>
      <vt:lpstr>Благодарю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Gaber</dc:creator>
  <cp:lastModifiedBy>Наталья</cp:lastModifiedBy>
  <cp:revision>36</cp:revision>
  <cp:lastPrinted>2018-03-27T04:28:34Z</cp:lastPrinted>
  <dcterms:created xsi:type="dcterms:W3CDTF">2018-03-22T18:23:20Z</dcterms:created>
  <dcterms:modified xsi:type="dcterms:W3CDTF">2022-03-08T11:00:32Z</dcterms:modified>
</cp:coreProperties>
</file>