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1" r:id="rId3"/>
    <p:sldId id="262" r:id="rId4"/>
    <p:sldId id="277" r:id="rId5"/>
    <p:sldId id="271" r:id="rId6"/>
    <p:sldId id="273" r:id="rId7"/>
    <p:sldId id="280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2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0C90-3FF2-4A9B-B072-E636DE51896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93E7-F97A-40F0-A103-FAE40FE5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6021288"/>
            <a:ext cx="3356311" cy="836712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Заведующий социально-психологической службы</a:t>
            </a:r>
          </a:p>
          <a:p>
            <a:r>
              <a:rPr lang="ru-RU" sz="1500" dirty="0" smtClean="0"/>
              <a:t>Гетман Н.В.</a:t>
            </a:r>
            <a:endParaRPr lang="ru-RU" sz="15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автономное общеобразовательное учреждение города Новосибирска «Средняя общеобразовательная школа № 218» 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1784" y="2928316"/>
            <a:ext cx="874846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effectLst/>
              </a:rPr>
              <a:t> Т</a:t>
            </a:r>
            <a:r>
              <a:rPr lang="ru-RU" sz="4400" dirty="0" smtClean="0">
                <a:effectLst/>
              </a:rPr>
              <a:t>рудности </a:t>
            </a:r>
            <a:r>
              <a:rPr lang="ru-RU" sz="4400" dirty="0">
                <a:effectLst/>
              </a:rPr>
              <a:t>взросления. 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Роль </a:t>
            </a:r>
            <a:r>
              <a:rPr lang="ru-RU" sz="4400" dirty="0">
                <a:effectLst/>
              </a:rPr>
              <a:t>учителя в формировании </a:t>
            </a:r>
            <a:r>
              <a:rPr lang="ru-RU" sz="4400" dirty="0" smtClean="0">
                <a:effectLst/>
              </a:rPr>
              <a:t>социальной </a:t>
            </a:r>
            <a:r>
              <a:rPr lang="ru-RU" sz="4400" dirty="0">
                <a:effectLst/>
              </a:rPr>
              <a:t>ответственности у детей и </a:t>
            </a:r>
            <a:r>
              <a:rPr lang="ru-RU" sz="4400" dirty="0" smtClean="0">
                <a:effectLst/>
              </a:rPr>
              <a:t>подростков</a:t>
            </a:r>
            <a:endParaRPr lang="ru-RU" sz="4400" dirty="0"/>
          </a:p>
        </p:txBody>
      </p:sp>
      <p:pic>
        <p:nvPicPr>
          <p:cNvPr id="6146" name="Picture 2" descr="https://img.freepik.com/free-vector/people-giving-high-five_52683-31239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" b="97842" l="0" r="98562">
                        <a14:foregroundMark x1="11661" y1="29496" x2="11661" y2="29496"/>
                        <a14:foregroundMark x1="17572" y1="39808" x2="17572" y2="39808"/>
                        <a14:foregroundMark x1="26518" y1="17986" x2="26518" y2="17986"/>
                        <a14:foregroundMark x1="24920" y1="14868" x2="24920" y2="14868"/>
                        <a14:foregroundMark x1="24920" y1="14868" x2="24920" y2="14868"/>
                        <a14:foregroundMark x1="82268" y1="48921" x2="82268" y2="48921"/>
                        <a14:foregroundMark x1="77955" y1="43165" x2="77955" y2="43165"/>
                        <a14:foregroundMark x1="85304" y1="27578" x2="85304" y2="27578"/>
                        <a14:foregroundMark x1="88339" y1="28777" x2="88339" y2="28777"/>
                        <a14:foregroundMark x1="84824" y1="56595" x2="84824" y2="56595"/>
                        <a14:foregroundMark x1="86262" y1="71223" x2="86262" y2="71223"/>
                        <a14:foregroundMark x1="85463" y1="76739" x2="85463" y2="76739"/>
                        <a14:foregroundMark x1="81470" y1="71942" x2="81470" y2="71942"/>
                        <a14:foregroundMark x1="83227" y1="60432" x2="83227" y2="60432"/>
                        <a14:foregroundMark x1="87540" y1="51799" x2="87540" y2="51799"/>
                        <a14:foregroundMark x1="77955" y1="45324" x2="77955" y2="45324"/>
                        <a14:foregroundMark x1="88019" y1="85132" x2="88019" y2="85132"/>
                        <a14:foregroundMark x1="90256" y1="90168" x2="90256" y2="90168"/>
                        <a14:foregroundMark x1="85463" y1="71703" x2="85463" y2="71703"/>
                        <a14:foregroundMark x1="81629" y1="72422" x2="81629" y2="72422"/>
                        <a14:foregroundMark x1="64058" y1="80336" x2="64058" y2="80336"/>
                        <a14:foregroundMark x1="57188" y1="82254" x2="57188" y2="82254"/>
                        <a14:foregroundMark x1="42971" y1="85132" x2="42971" y2="85132"/>
                        <a14:foregroundMark x1="33387" y1="84652" x2="33387" y2="84652"/>
                        <a14:foregroundMark x1="16454" y1="84412" x2="16454" y2="84412"/>
                        <a14:foregroundMark x1="11661" y1="76499" x2="11661" y2="76499"/>
                        <a14:foregroundMark x1="10863" y1="31175" x2="10863" y2="31175"/>
                        <a14:foregroundMark x1="9904" y1="39089" x2="9904" y2="39089"/>
                        <a14:foregroundMark x1="9265" y1="42446" x2="9265" y2="42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12" y="32316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98737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В практике воспитания широко используются разнообразные формы организации воспитательной работы школьников. В качестве таких организационных форм выступают, прежде всего, индивидуальные и 11 групповые этические беседы, обсуждение содержания художественных произведений и конкретных поступков, устные журналы, встречи, утренники и др. Сущность такой беседы как метода воспитания состоит в том, что педагог раскрывает перед учащимися какую-либо развернутую оценку, имеющую моральное содержание в процессе диалога. Формирование у школьников целостных этических знаний, как и воспитание нравственных качеств личности, происходит постепенно, и занимает определенный период времени. </a:t>
            </a:r>
          </a:p>
        </p:txBody>
      </p:sp>
      <p:pic>
        <p:nvPicPr>
          <p:cNvPr id="3074" name="Picture 2" descr="https://img2.freepng.ru/20181118/qkr/kisspng-clip-art-illustration-portable-network-graphics-im-monzo-tone-of-voice-5bf1de0ecfeeb0.57503532154257767885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183693"/>
            <a:ext cx="5692180" cy="43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Одним из условий формирования ответственности является четкое предписание и описание способов выполнения того или иного дела.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26876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Например, одна из причин невыполнения учащимися домашнего задания является не отсутствие у него ответственного отношения к поручениям, а незнание как это задание выполнить. Дома такому ребенку родители поддержку не оказывают. Учащийся приходит в школу и получает неудовлетворительную оценку. Чтобы избежать подобных ситуаций, учителю необходимо беседовать и узнавать причины прежде, чем ставить неудовлетворительную оценку. </a:t>
            </a:r>
          </a:p>
        </p:txBody>
      </p:sp>
    </p:spTree>
    <p:extLst>
      <p:ext uri="{BB962C8B-B14F-4D97-AF65-F5344CB8AC3E}">
        <p14:creationId xmlns:p14="http://schemas.microsoft.com/office/powerpoint/2010/main" val="17387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9924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Важно хвалить каждого учащегося за правильное поведение. Чаще всего педагог использует не описательную похвалу, а оценочную. Оценочная похвала обычно машинально произносится, например, «Замечательно!», «Потрясающе!», «Молодец!» и т.д. Учащийся в таком случае не понимает, за что его учитель похвалил.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Описательная </a:t>
            </a:r>
            <a:r>
              <a:rPr lang="ru-RU" sz="2000" dirty="0"/>
              <a:t>похвала – это когда педагог замечает и комментирует, что учащийся сделал правильно или просто хорошо, или отмечает то, что он не сделал ничего плохого. Такой вид похвалы является эффективным средством для мотивации и готовности к решению новых задач. Главное хвалить учащегося за усилия, или за то, что учащийся сделал.</a:t>
            </a:r>
          </a:p>
        </p:txBody>
      </p:sp>
      <p:pic>
        <p:nvPicPr>
          <p:cNvPr id="4100" name="Picture 4" descr="https://www.clipartmax.com/png/full/264-2646028_big-image-handshake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9"/>
            <a:ext cx="293248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00026"/>
            <a:ext cx="581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</a:t>
            </a:r>
            <a:r>
              <a:rPr lang="ru-RU" sz="4000" dirty="0"/>
              <a:t>Мы в ответе за тех, кого не научили </a:t>
            </a:r>
            <a:r>
              <a:rPr lang="ru-RU" sz="4000" dirty="0" smtClean="0"/>
              <a:t>отвечать»</a:t>
            </a:r>
          </a:p>
          <a:p>
            <a:r>
              <a:rPr lang="ru-RU" sz="4000" i="1" dirty="0" smtClean="0"/>
              <a:t>Кэтрин </a:t>
            </a:r>
            <a:r>
              <a:rPr lang="ru-RU" sz="4000" i="1" dirty="0"/>
              <a:t>Прайс</a:t>
            </a:r>
            <a:endParaRPr lang="ru-RU" sz="4000" dirty="0"/>
          </a:p>
        </p:txBody>
      </p:sp>
      <p:pic>
        <p:nvPicPr>
          <p:cNvPr id="5122" name="Picture 2" descr="https://papik.pro/uploads/posts/2022-01/1642342896_19-papik-pro-p-kollektiv-klipart-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7" r="95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77298"/>
            <a:ext cx="6301325" cy="52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8449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настоящему времени психологами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получен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уникальный материал об особенностях подростков, проведены исследования, раскрывающие специфику их потребностей, идеалов, интересов, особенностей воли, нравственных представлений, мотивов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4" y="3068960"/>
            <a:ext cx="5320732" cy="338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8671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008490"/>
            <a:ext cx="5244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Ученый писал: « …есть основание полагать, что ведущей деятельностью в этот период развития является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деятельность общения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заключающаяся в построении отношений с товарищами и взрослыми на основе определенных морально-этических норм, которые опосредуют поступки подростков»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8051" y="5382340"/>
            <a:ext cx="233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Л.С. Выготский </a:t>
            </a:r>
          </a:p>
        </p:txBody>
      </p:sp>
    </p:spTree>
    <p:extLst>
      <p:ext uri="{BB962C8B-B14F-4D97-AF65-F5344CB8AC3E}">
        <p14:creationId xmlns:p14="http://schemas.microsoft.com/office/powerpoint/2010/main" val="39887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16" y="1324816"/>
            <a:ext cx="293700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02119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В.С.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Мухина отмечает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развивающееся самосознание в этом возрасте способствует определению внутренней позиции, в основе которой находится стремление брать ответственность на себя, уметь отстаивать свои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убеждения</a:t>
            </a: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Рассматривая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вхождение подростка в социальное пространство, </a:t>
            </a:r>
            <a:endParaRPr lang="ru-RU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Мухина отмечает исключительное значение в этом процессе общения и системы обязанностей и прав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3450" y="5733256"/>
            <a:ext cx="179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В.С. Мухина </a:t>
            </a:r>
          </a:p>
        </p:txBody>
      </p:sp>
    </p:spTree>
    <p:extLst>
      <p:ext uri="{BB962C8B-B14F-4D97-AF65-F5344CB8AC3E}">
        <p14:creationId xmlns:p14="http://schemas.microsoft.com/office/powerpoint/2010/main" val="18902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62068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исследованиях Д.И.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Фельдштейна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доказывается, что развитие ответственности включено в общую систему социально-нравственного становления растущего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это особое личностное образование - структурообразующее качество личности, уровень развития которого может выступать критерием личностного роста растущего человека в период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отрочества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оциальная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способность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личности понимать соответствие результатов своих действий поставленным целям, принятым в обществе или в коллективе нормам, в процессе чего возникает чувство сопричастности общему делу, а при невыполнении - чувство невыполненного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643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роль в процессе формирования общественного сознания традиционно отводят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В.Н., публикуя  в 2009 году проект Всеобщей декларации ответственности человека, начал такими словами адресованную педагогам статью декларации: «Педагог любого уровня обучения, ... не должен забывать также о свой ответственности воспитывать социально ответственных личностей, тех, что вскоре войдут во взрослую жизнь»</a:t>
            </a:r>
          </a:p>
        </p:txBody>
      </p:sp>
    </p:spTree>
    <p:extLst>
      <p:ext uri="{BB962C8B-B14F-4D97-AF65-F5344CB8AC3E}">
        <p14:creationId xmlns:p14="http://schemas.microsoft.com/office/powerpoint/2010/main" val="27906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audiomack.com/state-of-art/bedbe7189135088b818401d7c2fadc753a862c080cfcc2c9b2380416817fb10d.jpeg?width=1000&amp;amp;height=1000&amp;amp;max=tru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660758"/>
            <a:ext cx="8136904" cy="48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Можно выделить несколько уровней самостоятельности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49676"/>
            <a:ext cx="3959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Первый уровень (низкий), </a:t>
            </a:r>
            <a:endParaRPr lang="ru-RU" sz="1600" b="1" dirty="0" smtClean="0"/>
          </a:p>
          <a:p>
            <a:pPr algn="ctr"/>
            <a:r>
              <a:rPr lang="ru-RU" sz="1600" dirty="0" smtClean="0"/>
              <a:t>когда </a:t>
            </a:r>
            <a:r>
              <a:rPr lang="ru-RU" sz="1600" dirty="0"/>
              <a:t>ребенок выступает в качестве помощника. Он не способен проявлять ответственность в деятельности, часто возможность выполнить ответственное поручение вызывает у него отрицательные эмоциональные реакции, знания об ответственности поверхностны, либо ошибочны.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56490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Второй уровень (средний), </a:t>
            </a:r>
            <a:endParaRPr lang="ru-RU" sz="1600" b="1" dirty="0" smtClean="0"/>
          </a:p>
          <a:p>
            <a:r>
              <a:rPr lang="ru-RU" sz="1600" dirty="0" smtClean="0"/>
              <a:t>когда </a:t>
            </a:r>
            <a:r>
              <a:rPr lang="ru-RU" sz="1600" dirty="0"/>
              <a:t>ребенок нуждается в напоминании и контроле. Редко выполняет ответственные поручение, часто не доводит начатое дело до конца, наблюдается неустойчивость и ситуативный характер эмоциональных реакций, имеет небольшой объем знаний об ответственности.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08720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Третий уровень (высокий), </a:t>
            </a:r>
            <a:endParaRPr lang="ru-RU" sz="1600" b="1" dirty="0" smtClean="0"/>
          </a:p>
          <a:p>
            <a:r>
              <a:rPr lang="ru-RU" sz="1600" dirty="0" smtClean="0"/>
              <a:t>когда </a:t>
            </a:r>
            <a:r>
              <a:rPr lang="ru-RU" sz="1600" dirty="0"/>
              <a:t>ребенок выполняет задачу самостоятельно. Всегда выполняет ответственные поручения с радостью, его представления об ответственности осознанны и точны</a:t>
            </a:r>
          </a:p>
        </p:txBody>
      </p:sp>
    </p:spTree>
    <p:extLst>
      <p:ext uri="{BB962C8B-B14F-4D97-AF65-F5344CB8AC3E}">
        <p14:creationId xmlns:p14="http://schemas.microsoft.com/office/powerpoint/2010/main" val="5849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Таким образом, формировать ответственное поведение у несовершеннолетних </a:t>
            </a:r>
            <a:r>
              <a:rPr lang="ru-RU" sz="2000" dirty="0" smtClean="0"/>
              <a:t>– </a:t>
            </a:r>
            <a:r>
              <a:rPr lang="ru-RU" sz="2000" dirty="0"/>
              <a:t>значит воспитать в них: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сознательное </a:t>
            </a:r>
            <a:r>
              <a:rPr lang="ru-RU" sz="2000" dirty="0"/>
              <a:t>и добровольное, основанное на внутреннем убеждении и стремлении в потребности неукоснительно соблюдать </a:t>
            </a:r>
            <a:r>
              <a:rPr lang="ru-RU" sz="2000" dirty="0" smtClean="0"/>
              <a:t>правила и обязанности в социуме,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осознанно </a:t>
            </a:r>
            <a:r>
              <a:rPr lang="ru-RU" sz="2000" dirty="0"/>
              <a:t>следовать нормам и требованиям </a:t>
            </a:r>
            <a:r>
              <a:rPr lang="ru-RU" sz="2000" dirty="0" smtClean="0"/>
              <a:t>школы,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умение </a:t>
            </a:r>
            <a:r>
              <a:rPr lang="ru-RU" sz="2000" dirty="0"/>
              <a:t>добросовестно, своевременно и точно выполнять общественные обязанности, доводить начатое дело до конца,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проявлять </a:t>
            </a:r>
            <a:r>
              <a:rPr lang="ru-RU" sz="2000" dirty="0"/>
              <a:t>инициативу и самостоятельность в процессе выполнения поручений</a:t>
            </a:r>
            <a:r>
              <a:rPr lang="ru-RU" sz="20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настойчивость </a:t>
            </a:r>
            <a:r>
              <a:rPr lang="ru-RU" sz="2000" dirty="0"/>
              <a:t>в преодолении встретившихся трудностей</a:t>
            </a:r>
            <a:r>
              <a:rPr lang="ru-RU" sz="20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умение </a:t>
            </a:r>
            <a:r>
              <a:rPr lang="ru-RU" sz="2000" dirty="0"/>
              <a:t>предвидеть результаты своих действий, поступков и готовность отчитаться за них.</a:t>
            </a:r>
          </a:p>
        </p:txBody>
      </p:sp>
      <p:pic>
        <p:nvPicPr>
          <p:cNvPr id="2050" name="Picture 2" descr="https://image.shutterstock.com/shutterstock/photos/1735216754/display_1500/stock-photo-a-set-of-positive-facial-expressions-of-various-women-17352167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9"/>
          <a:stretch/>
        </p:blipFill>
        <p:spPr bwMode="auto">
          <a:xfrm>
            <a:off x="755576" y="4497634"/>
            <a:ext cx="7459315" cy="23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</TotalTime>
  <Words>787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Трудности взросления.  Роль учителя в формировании социальной ответственности у детей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«Проблема социальной ответственности подростка в современном обществе»</dc:title>
  <dc:creator>Юля</dc:creator>
  <cp:lastModifiedBy>Школа</cp:lastModifiedBy>
  <cp:revision>26</cp:revision>
  <dcterms:created xsi:type="dcterms:W3CDTF">2017-11-02T15:12:57Z</dcterms:created>
  <dcterms:modified xsi:type="dcterms:W3CDTF">2023-01-18T07:24:44Z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207481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