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8" r:id="rId2"/>
    <p:sldId id="258" r:id="rId3"/>
    <p:sldId id="281" r:id="rId4"/>
    <p:sldId id="282" r:id="rId5"/>
    <p:sldId id="283" r:id="rId6"/>
    <p:sldId id="285" r:id="rId7"/>
    <p:sldId id="286" r:id="rId8"/>
    <p:sldId id="284" r:id="rId9"/>
    <p:sldId id="287" r:id="rId10"/>
    <p:sldId id="292" r:id="rId11"/>
    <p:sldId id="293" r:id="rId12"/>
    <p:sldId id="296" r:id="rId13"/>
    <p:sldId id="297" r:id="rId14"/>
    <p:sldId id="266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708" autoAdjust="0"/>
  </p:normalViewPr>
  <p:slideViewPr>
    <p:cSldViewPr>
      <p:cViewPr>
        <p:scale>
          <a:sx n="88" d="100"/>
          <a:sy n="88" d="100"/>
        </p:scale>
        <p:origin x="-23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BA99D-5993-414E-87B8-92105EF0487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D8334-8A69-475B-9DB9-388B6F0E25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16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Социально-психологическая согласованность может быть отражена</a:t>
            </a:r>
            <a:r>
              <a:rPr lang="ru-RU" baseline="0" dirty="0" smtClean="0"/>
              <a:t> в тексте УР при формировании обстановки реализации этого решения. Согласованность достигается применением социологических и психологических методов управления при реализации УР.</a:t>
            </a:r>
          </a:p>
          <a:p>
            <a:r>
              <a:rPr lang="ru-RU" dirty="0" smtClean="0"/>
              <a:t>Рассматриваемые</a:t>
            </a:r>
            <a:r>
              <a:rPr lang="ru-RU" baseline="0" dirty="0" smtClean="0"/>
              <a:t> методы основаны на удовлетворении социальных потребностей и интересов человека и коллектива. Для человека – это потребность в порядке, стабильности, информации, безопасности, управлении, творческом труде, вере, любви, семье, знаниях, патриотизме, общении, самовыражении… К социальным потребностям коллектива относятся: организация и управление, саморазвитие, безопасность и прибавочный продукт.</a:t>
            </a:r>
          </a:p>
          <a:p>
            <a:r>
              <a:rPr lang="ru-RU" baseline="0" dirty="0" smtClean="0"/>
              <a:t>Ускоряющиеся темпы хозяйственной деятельности предъявляют повышенные требования к коллективу и его работоспособности, к психической устойчивости человека, коммуникабельности, гибкости и неординарности его мышления. А это повышает значимость социально-психологических методов в арсенале руководителя.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37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/>
              <a:t>Профессиональная этика</a:t>
            </a:r>
            <a:r>
              <a:rPr lang="ru-RU" i="1" baseline="0" dirty="0" smtClean="0"/>
              <a:t> </a:t>
            </a:r>
            <a:r>
              <a:rPr lang="ru-RU" i="0" baseline="0" dirty="0" smtClean="0"/>
              <a:t>включает </a:t>
            </a:r>
            <a:r>
              <a:rPr lang="ru-RU" b="1" i="0" baseline="0" dirty="0" smtClean="0"/>
              <a:t>постоянную </a:t>
            </a:r>
            <a:r>
              <a:rPr lang="ru-RU" b="0" i="0" baseline="0" dirty="0" smtClean="0"/>
              <a:t>и </a:t>
            </a:r>
            <a:r>
              <a:rPr lang="ru-RU" b="1" i="0" baseline="0" dirty="0" smtClean="0"/>
              <a:t>переменную </a:t>
            </a:r>
            <a:r>
              <a:rPr lang="ru-RU" b="0" i="0" baseline="0" dirty="0" smtClean="0"/>
              <a:t>составляющие. К </a:t>
            </a:r>
            <a:r>
              <a:rPr lang="ru-RU" b="1" i="0" baseline="0" dirty="0" smtClean="0"/>
              <a:t>постоянной </a:t>
            </a:r>
            <a:r>
              <a:rPr lang="ru-RU" b="0" i="0" baseline="0" dirty="0" smtClean="0"/>
              <a:t>относятся общепринятые правила трудовых отношений, свойственных большинству организаций, напр., уважение к человеку, презумпция невиновности, единство слова и дела и др. К </a:t>
            </a:r>
            <a:r>
              <a:rPr lang="ru-RU" b="1" i="0" baseline="0" dirty="0" smtClean="0"/>
              <a:t>переменной </a:t>
            </a:r>
            <a:r>
              <a:rPr lang="ru-RU" b="0" i="0" baseline="0" dirty="0" smtClean="0"/>
              <a:t>относятся новые, прогрессивные, правила трудовых отношений, жизненность которых проверяется временем, напр., доверие тестированию и рекомендациям, а не свидетельствам об образовании при приеме на работу; коллективная оплата труда; страхование профессиональной ответственности большинства специалистов и др. К профессиональной этике относится врачебная этика, этика адвоката, педагогическая этика, этика менеджера…</a:t>
            </a:r>
          </a:p>
          <a:p>
            <a:r>
              <a:rPr lang="ru-RU" i="0" dirty="0" smtClean="0"/>
              <a:t>Часто </a:t>
            </a:r>
            <a:r>
              <a:rPr lang="ru-RU" b="1" i="0" dirty="0" smtClean="0"/>
              <a:t>бытовая этика </a:t>
            </a:r>
            <a:r>
              <a:rPr lang="ru-RU" b="0" i="0" dirty="0" smtClean="0"/>
              <a:t>трактуется как нравственность. Важнейшая задача человека и общества состоит в формировании обстановки высокой нравственности как отдельного индивида, так и окружающего его коллектива.</a:t>
            </a:r>
            <a:endParaRPr lang="ru-RU" i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373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Манипуляция успешна, когда есть реакция. Любая коммуникация связана с манипуляцией.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669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Практически каждое УР</a:t>
            </a:r>
            <a:r>
              <a:rPr lang="ru-RU" baseline="0" dirty="0" smtClean="0"/>
              <a:t> отражает индивидуальность его инициаторам систему его ценностей.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9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Важное значение</a:t>
            </a:r>
            <a:r>
              <a:rPr lang="ru-RU" baseline="0" dirty="0" smtClean="0"/>
              <a:t> придают харизме личности, т.е. способности личности на уровне здравого смысла привлекать и подчинять себе значительные массы людей.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467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Решителен, опытен, обаятельный, гибок, добросердечен, энтузиаст, уравновешен.</a:t>
            </a:r>
          </a:p>
          <a:p>
            <a:r>
              <a:rPr lang="ru-RU" dirty="0" smtClean="0"/>
              <a:t>В управленческой практике существует наборы качеств человека,</a:t>
            </a:r>
            <a:r>
              <a:rPr lang="ru-RU" baseline="0" dirty="0" smtClean="0"/>
              <a:t> которые облегчают работу с людьми, увеличивают возможность успешной реализации УР. Одна из таких моделей представлена на слайде.</a:t>
            </a:r>
          </a:p>
          <a:p>
            <a:r>
              <a:rPr lang="ru-RU" baseline="0" dirty="0" smtClean="0"/>
              <a:t>Перечисленные элементы формируют авторитет руководителя. Он оказывает существенное влияние на разработку и реализацию УР. В психологии управления выделяют несколько разновидностей авторитета: авторитет расстояния, авторитет доброты, авторитет компенсации, авторитет резонерства, авторитет педантизма, авторитет чванства, авторитет подавления (след. Слайд)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07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Механизм авторитета компенсации напоминает работу дрессировщика с животными в цирке. За определенные движения животные получают </a:t>
            </a:r>
            <a:r>
              <a:rPr lang="ru-RU" dirty="0" err="1" smtClean="0"/>
              <a:t>вкусняшки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397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97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Индивидуальность человека отражается</a:t>
            </a:r>
            <a:r>
              <a:rPr lang="ru-RU" baseline="0" dirty="0" smtClean="0"/>
              <a:t> также и в особенностях его темперамента, характеризующего степень возбудимости и проявляющихся в отношении к окружающей действительности, в силе чувств, поведении.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525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863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РФ происходят существенные изменения в составе управленческого персонала – все больше женщин появляется на разных уровнях управления организацией. Имеются некоторые особенности в выборе женщинами средств и методов управленческого воздействия в РУР.</a:t>
            </a:r>
          </a:p>
          <a:p>
            <a:r>
              <a:rPr lang="ru-RU" dirty="0" smtClean="0"/>
              <a:t>К особенностям женского подхода относятся способность к объединению, открытому общению, к настоящей продуктивной работе в команде и мотивации, а также чувствительность и интуиция</a:t>
            </a:r>
            <a:r>
              <a:rPr lang="ru-RU" baseline="0" dirty="0" smtClean="0"/>
              <a:t> в отношениях с персоналом компании. Женский подход в б</a:t>
            </a:r>
            <a:r>
              <a:rPr lang="ru-RU" b="1" baseline="0" dirty="0" smtClean="0"/>
              <a:t>о</a:t>
            </a:r>
            <a:r>
              <a:rPr lang="ru-RU" b="0" baseline="0" dirty="0" smtClean="0"/>
              <a:t>льшей степени основан на коллективной работе персонала в слабо меняющихся условиях внешней среды. Женщины-руководители хорошо проявляют себя в подразделениях или филиалах компаний, зависимых и дочерних фирмах и т.д. Начинается складываться так называемый женский стиль управления –мягкое управление. Ему присущ средний уровень напористости, готовности рисковать и конфликтовать, конкуренции. Женщинам-руководителям больше важен сам процесс деятельности и меньше</a:t>
            </a:r>
            <a:r>
              <a:rPr lang="en-US" b="0" baseline="0" dirty="0" smtClean="0"/>
              <a:t> – </a:t>
            </a:r>
            <a:r>
              <a:rPr lang="ru-RU" b="0" baseline="0" dirty="0" smtClean="0"/>
              <a:t>результат. Приоритет процесса выводит компанию, руководимую женщиной, на более высокое качество продукции и самой управленческой деятельности.</a:t>
            </a:r>
          </a:p>
          <a:p>
            <a:r>
              <a:rPr lang="ru-RU" b="0" baseline="0" dirty="0" smtClean="0"/>
              <a:t>Женский стиль придает меньше значение иерархии в организации и символам статуса компании – атрибутам внешнего вида компании: представительскому автомобилю, большой охране, сотовому телефону и т.п., - создавая тем самым больший демократизм в отношения со внешней средой. Женщина лояльно относится к чужим достижениям, если они не касаются её личности.</a:t>
            </a:r>
          </a:p>
          <a:p>
            <a:r>
              <a:rPr lang="ru-RU" b="0" baseline="0" dirty="0" smtClean="0"/>
              <a:t>Мужчина-руководитель – традиционное явление мирового менеджмента – часто ставит на первое место себя, более заботится об укреплении своих позиций. Это препятствует делегированию власти, в результате руководитель сам выполняет немыслимое количество функций в компании, пропадая там целыми сутками. Приоритетом для него является результат, а не сам процесс достижения. Известный девиз «Цель оправдывает средства» очень характерен для них.</a:t>
            </a:r>
          </a:p>
          <a:p>
            <a:r>
              <a:rPr lang="ru-RU" b="0" baseline="0" dirty="0" smtClean="0"/>
              <a:t>В психологии управления разработаны </a:t>
            </a:r>
            <a:r>
              <a:rPr lang="ru-RU" b="0" baseline="0" dirty="0" err="1" smtClean="0"/>
              <a:t>психосоциотипы</a:t>
            </a:r>
            <a:r>
              <a:rPr lang="ru-RU" b="0" baseline="0" dirty="0" smtClean="0"/>
              <a:t> личности, помогающие анализировать конкретные ситуации в компании. Среди них личности типа: Есенин, Достоевский, Гамлет, Бальзак, Дон Кихот, Джек Лондон, Максим Горький, Гюго, Штирлиц, Дюма, Наполеон, Жуков. В каждой компании всегда можно найти людей, которые поступками напоминают эти известные реальные или вымышленные личности. Руководитель компании имеет возможность предусматривать действия своих посредников, учитывая исторические параллели.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D8334-8A69-475B-9DB9-388B6F0E251B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863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420938"/>
            <a:ext cx="8066088" cy="143351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66"/>
                </a:solidFill>
              </a:rPr>
              <a:t>Урок </a:t>
            </a:r>
            <a:r>
              <a:rPr lang="ru-RU" b="1" dirty="0" smtClean="0">
                <a:solidFill>
                  <a:srgbClr val="FF0066"/>
                </a:solidFill>
              </a:rPr>
              <a:t>11</a:t>
            </a:r>
            <a:r>
              <a:rPr lang="ru-RU" b="1" dirty="0" smtClean="0">
                <a:solidFill>
                  <a:srgbClr val="FF0066"/>
                </a:solidFill>
              </a:rPr>
              <a:t/>
            </a:r>
            <a:br>
              <a:rPr lang="ru-RU" b="1" dirty="0" smtClean="0">
                <a:solidFill>
                  <a:srgbClr val="FF0066"/>
                </a:solidFill>
              </a:rPr>
            </a:br>
            <a:r>
              <a:rPr lang="ru-RU" b="1" dirty="0">
                <a:latin typeface="Times New Roman"/>
                <a:ea typeface="Times New Roman"/>
              </a:rPr>
              <a:t>Психологические аспекты принятия управленческих решений.</a:t>
            </a:r>
            <a:endParaRPr lang="ru-RU" b="1" dirty="0" smtClean="0">
              <a:solidFill>
                <a:srgbClr val="FF0066"/>
              </a:solidFill>
            </a:endParaRPr>
          </a:p>
        </p:txBody>
      </p:sp>
      <p:sp>
        <p:nvSpPr>
          <p:cNvPr id="3075" name="Прямоугольник 3"/>
          <p:cNvSpPr>
            <a:spLocks noChangeArrowheads="1"/>
          </p:cNvSpPr>
          <p:nvPr/>
        </p:nvSpPr>
        <p:spPr bwMode="auto">
          <a:xfrm>
            <a:off x="468313" y="115888"/>
            <a:ext cx="8207375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100"/>
              <a:t>муниципальное автономное образовательное учреждение</a:t>
            </a:r>
          </a:p>
          <a:p>
            <a:pPr algn="ctr"/>
            <a:r>
              <a:rPr lang="ru-RU" sz="1100"/>
              <a:t>Средняя общеобразовательная школа №218 </a:t>
            </a:r>
          </a:p>
          <a:p>
            <a:pPr algn="ctr"/>
            <a:r>
              <a:rPr lang="ru-RU" sz="1100"/>
              <a:t>города Новосибирска</a:t>
            </a: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-6350"/>
            <a:ext cx="1036638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9388" y="5589588"/>
            <a:ext cx="5976937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ПЕДАГОГ-ПСИХОЛОГ      ГЕТМАН Н.В.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33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Влияние пола на управленческую деятельность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552393"/>
              </p:ext>
            </p:extLst>
          </p:nvPr>
        </p:nvGraphicFramePr>
        <p:xfrm>
          <a:off x="323528" y="908720"/>
          <a:ext cx="8568952" cy="57406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84476"/>
                <a:gridCol w="428447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Женский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стиль управления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Мужской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стиль управления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Предпочитает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такие структуры компании, как подразделения, филиалы, виртуальные структуры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Предпочитает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такие структуры компании, как материнские, холдинговые, самостоятельные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Ориентирован на</a:t>
                      </a:r>
                      <a:r>
                        <a:rPr lang="ru-RU" b="1" baseline="0" dirty="0" smtClean="0"/>
                        <a:t> личность и процесс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Ориентирован </a:t>
                      </a:r>
                      <a:r>
                        <a:rPr lang="ru-RU" b="1" baseline="0" dirty="0" smtClean="0"/>
                        <a:t> на технологию и результат</a:t>
                      </a:r>
                      <a:endParaRPr lang="ru-RU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Основан на взаимоотношениях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Основан на борьбе за выживание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Ориентирован на</a:t>
                      </a:r>
                      <a:r>
                        <a:rPr lang="ru-RU" b="1" baseline="0" dirty="0" smtClean="0"/>
                        <a:t> доверие</a:t>
                      </a:r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Ориентирован на</a:t>
                      </a:r>
                      <a:r>
                        <a:rPr lang="ru-RU" b="1" baseline="0" dirty="0" smtClean="0"/>
                        <a:t> регламент (действия по должностным инструкциям)</a:t>
                      </a:r>
                      <a:endParaRPr lang="ru-RU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Основан на прямом</a:t>
                      </a:r>
                      <a:r>
                        <a:rPr lang="ru-RU" b="1" baseline="0" dirty="0" smtClean="0"/>
                        <a:t> участии в формальных и неформальных отношениях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Основан на прямом</a:t>
                      </a:r>
                      <a:r>
                        <a:rPr lang="ru-RU" b="1" baseline="0" dirty="0" smtClean="0"/>
                        <a:t> участии в формальных  и косвенном – в неформальных отношениях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Предусматривает широкий обмен информацией для поддержания отношений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Предусматривает широкий обмен информацией для получения</a:t>
                      </a:r>
                      <a:r>
                        <a:rPr lang="ru-RU" b="1" baseline="0" dirty="0" smtClean="0"/>
                        <a:t> власти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Предпочитает широкое коллегиальное обсуждение</a:t>
                      </a:r>
                      <a:r>
                        <a:rPr lang="ru-RU" b="1" baseline="0" dirty="0" smtClean="0"/>
                        <a:t> для РУР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Предпочитает узкое коллегиальное обсуждение</a:t>
                      </a:r>
                      <a:r>
                        <a:rPr lang="ru-RU" b="1" baseline="0" dirty="0" smtClean="0"/>
                        <a:t> для РУР или единоличную разработку УР</a:t>
                      </a:r>
                      <a:endParaRPr lang="ru-RU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46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Влияние пола на управленческую деятельность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013019"/>
              </p:ext>
            </p:extLst>
          </p:nvPr>
        </p:nvGraphicFramePr>
        <p:xfrm>
          <a:off x="323528" y="908720"/>
          <a:ext cx="8568952" cy="5644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84476"/>
                <a:gridCol w="428447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Женский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стиль управления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Мужской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</a:rPr>
                        <a:t> стиль управления</a:t>
                      </a:r>
                      <a:endParaRPr lang="ru-RU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Основан на методике «пряника»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Основан на методике «кнута»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Благосклонен к разделению властных</a:t>
                      </a:r>
                      <a:r>
                        <a:rPr lang="ru-RU" sz="2000" b="1" baseline="0" dirty="0" smtClean="0"/>
                        <a:t> полномочий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Благосклонен к концентрации властных полномочий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Не склонен придавать большого значения  внешней атрибутике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Склонен придавать большое значение  внешней атрибутике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Основан на ожидании</a:t>
                      </a:r>
                      <a:r>
                        <a:rPr lang="ru-RU" sz="2000" b="1" baseline="0" dirty="0" smtClean="0"/>
                        <a:t> расчетного результата деятельности</a:t>
                      </a:r>
                      <a:endParaRPr lang="ru-RU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Основан на обязательном</a:t>
                      </a:r>
                      <a:r>
                        <a:rPr lang="ru-RU" sz="2000" b="1" baseline="0" dirty="0" smtClean="0"/>
                        <a:t> получении результата деятельности</a:t>
                      </a:r>
                      <a:endParaRPr lang="ru-RU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Допускает</a:t>
                      </a:r>
                      <a:r>
                        <a:rPr lang="ru-RU" sz="2000" b="1" baseline="0" dirty="0" smtClean="0"/>
                        <a:t> эмоции в отношениях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Допускает</a:t>
                      </a:r>
                      <a:r>
                        <a:rPr lang="ru-RU" sz="2000" b="1" baseline="0" dirty="0" smtClean="0"/>
                        <a:t> эмоции в непроизводственных отношениях</a:t>
                      </a:r>
                      <a:endParaRPr lang="ru-RU" sz="2000" b="1" dirty="0" smtClean="0"/>
                    </a:p>
                  </a:txBody>
                  <a:tcPr/>
                </a:tc>
              </a:tr>
              <a:tr h="810096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Предпочитает в качестве основы неформальные</a:t>
                      </a:r>
                      <a:r>
                        <a:rPr lang="ru-RU" sz="2000" b="1" baseline="0" dirty="0" smtClean="0"/>
                        <a:t> отношения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Предпочитает в качестве основы формальные</a:t>
                      </a:r>
                      <a:r>
                        <a:rPr lang="ru-RU" sz="2000" b="1" baseline="0" dirty="0" smtClean="0"/>
                        <a:t> отношения (дистанцию)</a:t>
                      </a:r>
                      <a:endParaRPr lang="ru-RU" sz="20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Предполагает работу на низких уровнях противоречий</a:t>
                      </a:r>
                      <a:r>
                        <a:rPr lang="ru-RU" sz="2000" b="1" baseline="0" dirty="0" smtClean="0"/>
                        <a:t> (различие или поляризация)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Предполагает работу на высоких уровнях противоречий (столкновение или</a:t>
                      </a:r>
                      <a:r>
                        <a:rPr lang="ru-RU" sz="2000" b="1" baseline="0" dirty="0" smtClean="0"/>
                        <a:t> антагонизм</a:t>
                      </a:r>
                      <a:r>
                        <a:rPr lang="ru-RU" sz="2000" b="1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88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Основные варианты отношения работников к решениям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628800"/>
            <a:ext cx="3312368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Этическое наполнение УР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1628800"/>
            <a:ext cx="3888432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Уровень этического или нравственного воспитания работников</a:t>
            </a:r>
            <a:endParaRPr lang="ru-RU" sz="2000" b="1" dirty="0"/>
          </a:p>
        </p:txBody>
      </p:sp>
      <p:cxnSp>
        <p:nvCxnSpPr>
          <p:cNvPr id="7" name="Прямая со стрелкой 6"/>
          <p:cNvCxnSpPr>
            <a:stCxn id="4" idx="2"/>
          </p:cNvCxnSpPr>
          <p:nvPr/>
        </p:nvCxnSpPr>
        <p:spPr>
          <a:xfrm>
            <a:off x="2123728" y="256490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6012160" y="2643783"/>
            <a:ext cx="792088" cy="8355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267744" y="3645024"/>
            <a:ext cx="4392488" cy="748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Степень совпадения</a:t>
            </a:r>
            <a:endParaRPr lang="ru-RU" sz="24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038128" y="4393704"/>
            <a:ext cx="0" cy="11235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796136" y="4393704"/>
            <a:ext cx="0" cy="11235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971600" y="4509120"/>
            <a:ext cx="1800200" cy="79898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Небольшие совпадения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03032" y="4509120"/>
            <a:ext cx="1825352" cy="79898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Существенные совпадения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7544" y="5517232"/>
            <a:ext cx="331236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Противодействие при реализации решения</a:t>
            </a:r>
            <a:endParaRPr lang="ru-RU" sz="20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076056" y="5517232"/>
            <a:ext cx="367240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Взаимодействие при реализации решения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31217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Основные направления этики.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Укрупненная типология общей этики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556792"/>
            <a:ext cx="432048" cy="46805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Общая</a:t>
            </a:r>
          </a:p>
          <a:p>
            <a:pPr algn="ctr"/>
            <a:r>
              <a:rPr lang="ru-RU" sz="2400" b="1" dirty="0" smtClean="0"/>
              <a:t> этика</a:t>
            </a:r>
            <a:endParaRPr lang="ru-RU" sz="24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971600" y="2132856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331640" y="1556792"/>
            <a:ext cx="7416824" cy="10332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i="1" dirty="0" smtClean="0"/>
              <a:t>Профессиональная этика </a:t>
            </a:r>
            <a:r>
              <a:rPr lang="ru-RU" dirty="0" smtClean="0"/>
              <a:t>– система представлений и правил поведения в организации, обеспечивающая нравственный характер отношений между работниками</a:t>
            </a:r>
            <a:endParaRPr lang="ru-RU" b="1" i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999072" y="3154688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331640" y="2779792"/>
            <a:ext cx="7416824" cy="11172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i="1" dirty="0" smtClean="0"/>
              <a:t>Бытовая этика – </a:t>
            </a:r>
            <a:r>
              <a:rPr lang="ru-RU" dirty="0" smtClean="0"/>
              <a:t>некоторый набор правил поведения во всех областях жизнедеятельности человека, в том числе  в брачно-семейных отношениях. Исключение составляют производственная, научная и общественная деятельность.</a:t>
            </a:r>
            <a:endParaRPr lang="ru-RU" b="1" i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037172" y="450912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331640" y="4059904"/>
            <a:ext cx="7416824" cy="11692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i="1" dirty="0" smtClean="0"/>
              <a:t>Этика по отношению к природе </a:t>
            </a:r>
            <a:r>
              <a:rPr lang="ru-RU" dirty="0" smtClean="0"/>
              <a:t>(флоре и фауне планеты)  формирование и соблюдение правил поведения человека и организаций в среде обитания. Идет интенсивный процесс воспитательной и законотворческой работы в данном направлении.</a:t>
            </a:r>
            <a:endParaRPr lang="ru-RU" b="1" i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999072" y="5661248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349960" y="5322912"/>
            <a:ext cx="7398504" cy="10584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i="1" dirty="0" smtClean="0"/>
              <a:t>Религиозная этика –</a:t>
            </a:r>
            <a:r>
              <a:rPr lang="ru-RU" dirty="0" smtClean="0"/>
              <a:t> система нравственных представлений, норм и заповедей, связанных с вероучениями, догматикой, опирающаяся на идею Бога.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1898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ФОРМУЛА С.О.Р.</a:t>
            </a:r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395536" y="1340768"/>
            <a:ext cx="2232248" cy="1728192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3212976"/>
            <a:ext cx="2232248" cy="457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</a:t>
            </a:r>
            <a:r>
              <a:rPr lang="ru-RU" dirty="0" smtClean="0"/>
              <a:t>ТИМУЛ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269344" y="3670176"/>
            <a:ext cx="484632" cy="48920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159380"/>
            <a:ext cx="2232248" cy="22219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Целенаправленное воздействие (Где мои деньги? Прикоснуться к человеку, Показать графики; Пролить кофе)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771800" y="1962548"/>
            <a:ext cx="978408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Выгнутая вниз стрелка 8"/>
          <p:cNvSpPr/>
          <p:nvPr/>
        </p:nvSpPr>
        <p:spPr>
          <a:xfrm>
            <a:off x="4283968" y="2204864"/>
            <a:ext cx="1216152" cy="731520"/>
          </a:xfrm>
          <a:prstGeom prst="curved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>
            <a:off x="4283968" y="1340768"/>
            <a:ext cx="1216152" cy="731520"/>
          </a:xfrm>
          <a:prstGeom prst="curved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50208" y="3068960"/>
            <a:ext cx="2261952" cy="6012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r>
              <a:rPr lang="ru-RU" dirty="0" smtClean="0"/>
              <a:t>БРАБОТКА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5868144" y="1962548"/>
            <a:ext cx="978408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092280" y="1340768"/>
            <a:ext cx="1350852" cy="159561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люс 13"/>
          <p:cNvSpPr/>
          <p:nvPr/>
        </p:nvSpPr>
        <p:spPr>
          <a:xfrm>
            <a:off x="7314033" y="1747664"/>
            <a:ext cx="914400" cy="914400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46552" y="3068960"/>
            <a:ext cx="1901912" cy="6012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</a:t>
            </a:r>
            <a:r>
              <a:rPr lang="ru-RU" dirty="0" smtClean="0"/>
              <a:t>ЕАКЦИЯ</a:t>
            </a:r>
            <a:endParaRPr lang="ru-RU" b="1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7555192" y="3670176"/>
            <a:ext cx="484632" cy="48920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846552" y="4159380"/>
            <a:ext cx="1901912" cy="22219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Тело, пятна, кашлять…</a:t>
            </a:r>
          </a:p>
          <a:p>
            <a:pPr algn="ctr"/>
            <a:r>
              <a:rPr lang="ru-RU" dirty="0" smtClean="0"/>
              <a:t>Реакция эмоций, изменение в поведении, жесты, речь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7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Почему манипуляция удаётся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628800"/>
            <a:ext cx="2952328" cy="22322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1.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Отсутствие наблюдательности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03848" y="1628800"/>
            <a:ext cx="2592288" cy="22322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2.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Отсутствие оформленных личных границ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12160" y="1628800"/>
            <a:ext cx="2880320" cy="22322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3.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То что люди называют стеснительностью</a:t>
            </a:r>
          </a:p>
          <a:p>
            <a:pPr algn="ctr"/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Результаты воздействия УР на исполнителя (на Рис. </a:t>
            </a:r>
            <a:r>
              <a:rPr lang="ru-RU" sz="2400" b="1" dirty="0" smtClean="0">
                <a:solidFill>
                  <a:srgbClr val="C00000"/>
                </a:solidFill>
              </a:rPr>
              <a:t>Красной линией</a:t>
            </a:r>
            <a:r>
              <a:rPr lang="ru-RU" sz="2400" b="1" dirty="0" smtClean="0">
                <a:solidFill>
                  <a:srgbClr val="002060"/>
                </a:solidFill>
              </a:rPr>
              <a:t> обозначено взаимодействие при реализации УР, а </a:t>
            </a:r>
            <a:r>
              <a:rPr lang="ru-RU" sz="2400" b="1" dirty="0" smtClean="0"/>
              <a:t>черной</a:t>
            </a:r>
            <a:r>
              <a:rPr lang="ru-RU" sz="2400" b="1" dirty="0" smtClean="0">
                <a:solidFill>
                  <a:srgbClr val="002060"/>
                </a:solidFill>
              </a:rPr>
              <a:t> - противодействие)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556792"/>
            <a:ext cx="4968552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Руководитель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988841"/>
            <a:ext cx="496855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Управленческое решение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3212976"/>
            <a:ext cx="576064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68563" y="3216990"/>
            <a:ext cx="623098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6" idx="2"/>
          </p:cNvCxnSpPr>
          <p:nvPr/>
        </p:nvCxnSpPr>
        <p:spPr>
          <a:xfrm>
            <a:off x="3491880" y="3861048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6" idx="0"/>
          </p:cNvCxnSpPr>
          <p:nvPr/>
        </p:nvCxnSpPr>
        <p:spPr>
          <a:xfrm>
            <a:off x="3491880" y="2708921"/>
            <a:ext cx="0" cy="5040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7" idx="0"/>
          </p:cNvCxnSpPr>
          <p:nvPr/>
        </p:nvCxnSpPr>
        <p:spPr>
          <a:xfrm>
            <a:off x="5580112" y="2708921"/>
            <a:ext cx="0" cy="50806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7" idx="2"/>
          </p:cNvCxnSpPr>
          <p:nvPr/>
        </p:nvCxnSpPr>
        <p:spPr>
          <a:xfrm>
            <a:off x="5580112" y="3865062"/>
            <a:ext cx="0" cy="214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4283968" y="4079079"/>
            <a:ext cx="2520280" cy="9340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Социально-психологическая согласованность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231650" y="5308523"/>
            <a:ext cx="4860629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Фазы реализации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231649" y="5765723"/>
            <a:ext cx="4860629" cy="3995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Исполнители</a:t>
            </a:r>
            <a:endParaRPr lang="ru-RU" dirty="0"/>
          </a:p>
        </p:txBody>
      </p:sp>
      <p:cxnSp>
        <p:nvCxnSpPr>
          <p:cNvPr id="41" name="Прямая со стрелкой 40"/>
          <p:cNvCxnSpPr>
            <a:stCxn id="35" idx="2"/>
          </p:cNvCxnSpPr>
          <p:nvPr/>
        </p:nvCxnSpPr>
        <p:spPr>
          <a:xfrm>
            <a:off x="5544108" y="5013177"/>
            <a:ext cx="0" cy="2880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7092280" y="5765723"/>
            <a:ext cx="457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7549480" y="1988840"/>
            <a:ext cx="0" cy="37768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7092280" y="1988841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1691680" y="5765723"/>
            <a:ext cx="53997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1691680" y="1988841"/>
            <a:ext cx="0" cy="377688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1691680" y="1988841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H="1" flipV="1">
            <a:off x="1259632" y="3645024"/>
            <a:ext cx="432048" cy="3270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107504" y="2708921"/>
            <a:ext cx="1152128" cy="23042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Противодействие </a:t>
            </a:r>
            <a:endParaRPr lang="ru-RU" dirty="0"/>
          </a:p>
        </p:txBody>
      </p:sp>
      <p:cxnSp>
        <p:nvCxnSpPr>
          <p:cNvPr id="69" name="Прямая со стрелкой 68"/>
          <p:cNvCxnSpPr/>
          <p:nvPr/>
        </p:nvCxnSpPr>
        <p:spPr>
          <a:xfrm flipV="1">
            <a:off x="7549480" y="3645024"/>
            <a:ext cx="334888" cy="3270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7884368" y="2708921"/>
            <a:ext cx="1152128" cy="23042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Взаимодействие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63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Роль человеческого фактора в процессе РУР.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Личностные характеристики персонала.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84784"/>
            <a:ext cx="3600400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Роль человеческого фактора проявляется в двух аспектах</a:t>
            </a:r>
            <a:endParaRPr lang="ru-RU" sz="2000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755576" y="24928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2770972" y="24928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471304"/>
            <a:ext cx="1728192" cy="22619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Влияние личностных характеристик на процесс разработки УР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3471304"/>
            <a:ext cx="1728192" cy="22619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Личностные оценки существующего УР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89402" y="3356992"/>
            <a:ext cx="2687054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Личностные характеристики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3968" y="2204864"/>
            <a:ext cx="1440160" cy="5760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Воля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989402" y="2204864"/>
            <a:ext cx="1678942" cy="5760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Внушаемость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812360" y="2204864"/>
            <a:ext cx="1202432" cy="5760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Опыт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83968" y="3234680"/>
            <a:ext cx="144016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Уровень эмоциональности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83968" y="4437112"/>
            <a:ext cx="1584176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Темперамент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83968" y="5472971"/>
            <a:ext cx="1705434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Профессионализм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084168" y="5472971"/>
            <a:ext cx="1872208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Ответственность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084168" y="4437112"/>
            <a:ext cx="1872208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Параметры мышления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100392" y="4437111"/>
            <a:ext cx="914400" cy="19502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Характер внимания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989402" y="1484784"/>
            <a:ext cx="1678942" cy="60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Рискованность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83968" y="1484784"/>
            <a:ext cx="1440160" cy="60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Здоровье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812360" y="1484784"/>
            <a:ext cx="1202432" cy="60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Реакции</a:t>
            </a:r>
            <a:endParaRPr lang="ru-RU" dirty="0"/>
          </a:p>
        </p:txBody>
      </p:sp>
      <p:cxnSp>
        <p:nvCxnSpPr>
          <p:cNvPr id="23" name="Прямая соединительная линия 22"/>
          <p:cNvCxnSpPr>
            <a:stCxn id="9" idx="0"/>
            <a:endCxn id="11" idx="2"/>
          </p:cNvCxnSpPr>
          <p:nvPr/>
        </p:nvCxnSpPr>
        <p:spPr>
          <a:xfrm flipH="1" flipV="1">
            <a:off x="6828873" y="2780928"/>
            <a:ext cx="50405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9" idx="0"/>
            <a:endCxn id="12" idx="2"/>
          </p:cNvCxnSpPr>
          <p:nvPr/>
        </p:nvCxnSpPr>
        <p:spPr>
          <a:xfrm flipV="1">
            <a:off x="7332929" y="2780928"/>
            <a:ext cx="1080647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9" idx="0"/>
          </p:cNvCxnSpPr>
          <p:nvPr/>
        </p:nvCxnSpPr>
        <p:spPr>
          <a:xfrm flipH="1" flipV="1">
            <a:off x="5136685" y="2780928"/>
            <a:ext cx="219624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9" idx="1"/>
            <a:endCxn id="13" idx="3"/>
          </p:cNvCxnSpPr>
          <p:nvPr/>
        </p:nvCxnSpPr>
        <p:spPr>
          <a:xfrm flipH="1" flipV="1">
            <a:off x="5724128" y="3691880"/>
            <a:ext cx="265274" cy="61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9" idx="2"/>
            <a:endCxn id="14" idx="0"/>
          </p:cNvCxnSpPr>
          <p:nvPr/>
        </p:nvCxnSpPr>
        <p:spPr>
          <a:xfrm flipH="1">
            <a:off x="5076056" y="4149080"/>
            <a:ext cx="2256873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9" idx="2"/>
          </p:cNvCxnSpPr>
          <p:nvPr/>
        </p:nvCxnSpPr>
        <p:spPr>
          <a:xfrm>
            <a:off x="7332929" y="4149080"/>
            <a:ext cx="0" cy="288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9" idx="2"/>
            <a:endCxn id="18" idx="0"/>
          </p:cNvCxnSpPr>
          <p:nvPr/>
        </p:nvCxnSpPr>
        <p:spPr>
          <a:xfrm>
            <a:off x="7332929" y="4149080"/>
            <a:ext cx="1224663" cy="288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38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Роль человеческого фактора в процессе РУР.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Личностные характеристики персонала.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15816" y="1376772"/>
            <a:ext cx="3528392" cy="5040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Параметры мышления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130296"/>
            <a:ext cx="2232248" cy="3962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Глубина </a:t>
            </a:r>
            <a:r>
              <a:rPr lang="ru-RU" dirty="0" smtClean="0"/>
              <a:t>характеризует аналитический характер мышления человека, поиск им причинно-следственных связей внутри анализируемой ситуации. Человек при этом может абстрагироваться от окружающих элементов.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2130297"/>
            <a:ext cx="2124236" cy="3962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Широта </a:t>
            </a:r>
            <a:r>
              <a:rPr lang="ru-RU" sz="2000" dirty="0" smtClean="0"/>
              <a:t>отражает синтетический характер мышления, при котором человек умеет оценить роль анализируемой ситуации в общем сценарии деятельности. 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2130297"/>
            <a:ext cx="2016224" cy="3962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b="1" dirty="0">
                <a:solidFill>
                  <a:prstClr val="black"/>
                </a:solidFill>
              </a:rPr>
              <a:t>Быстрота </a:t>
            </a:r>
            <a:r>
              <a:rPr lang="ru-RU" sz="2000" dirty="0">
                <a:solidFill>
                  <a:prstClr val="black"/>
                </a:solidFill>
              </a:rPr>
              <a:t>определяется временем выполнения задания относительного среднего уровня, принятого в данной компании.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2130297"/>
            <a:ext cx="2016224" cy="3962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Гибкость </a:t>
            </a:r>
            <a:r>
              <a:rPr lang="ru-RU" sz="2000" dirty="0" smtClean="0"/>
              <a:t>обеспечивает своевременный и обоснованный переход на новые методы разработки и реализации УР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59292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Основные элементы модели преуспевающего руководителя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340768"/>
            <a:ext cx="7200800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Модель преуспевающего руководителя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644008" y="1916832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31640" y="2145432"/>
            <a:ext cx="6768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331640" y="214543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8100392" y="2145432"/>
            <a:ext cx="0" cy="347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29208" y="2458797"/>
            <a:ext cx="1778496" cy="6101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Отличное здоровье</a:t>
            </a:r>
            <a:endParaRPr lang="ru-RU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051720" y="2145432"/>
            <a:ext cx="0" cy="1139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639978" y="2458797"/>
            <a:ext cx="3372181" cy="6101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Хороший семьянин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804248" y="2498177"/>
            <a:ext cx="2160239" cy="5707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Профессионал </a:t>
            </a:r>
            <a:endParaRPr lang="ru-RU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6372200" y="2145432"/>
            <a:ext cx="0" cy="11395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331640" y="3284984"/>
            <a:ext cx="6912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331640" y="328498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8244408" y="3354261"/>
            <a:ext cx="0" cy="2404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129208" y="3527630"/>
            <a:ext cx="1778496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Экстраверт</a:t>
            </a:r>
            <a:endParaRPr lang="ru-RU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2161619" y="3284984"/>
            <a:ext cx="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2411760" y="3501008"/>
            <a:ext cx="1350947" cy="4838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Открытый</a:t>
            </a:r>
            <a:endParaRPr lang="ru-RU" dirty="0"/>
          </a:p>
        </p:txBody>
      </p:sp>
      <p:cxnSp>
        <p:nvCxnSpPr>
          <p:cNvPr id="42" name="Прямая со стрелкой 41"/>
          <p:cNvCxnSpPr>
            <a:endCxn id="40" idx="0"/>
          </p:cNvCxnSpPr>
          <p:nvPr/>
        </p:nvCxnSpPr>
        <p:spPr>
          <a:xfrm>
            <a:off x="3087233" y="3284984"/>
            <a:ext cx="1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4211959" y="3527630"/>
            <a:ext cx="1800199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Любознателен</a:t>
            </a:r>
            <a:endParaRPr lang="ru-RU" dirty="0"/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6438764" y="3354261"/>
            <a:ext cx="0" cy="2090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930625" y="3594720"/>
            <a:ext cx="1537320" cy="39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Смел</a:t>
            </a:r>
            <a:endParaRPr lang="ru-RU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1217313" y="4224109"/>
            <a:ext cx="7027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1217313" y="4224109"/>
            <a:ext cx="0" cy="285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129208" y="4533564"/>
            <a:ext cx="1922512" cy="6222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Коммуникабелен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2411760" y="4565627"/>
            <a:ext cx="1914308" cy="590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Ориентирован на результат</a:t>
            </a:r>
            <a:endParaRPr lang="ru-RU" dirty="0"/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5220072" y="4274411"/>
            <a:ext cx="0" cy="234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endCxn id="62" idx="0"/>
          </p:cNvCxnSpPr>
          <p:nvPr/>
        </p:nvCxnSpPr>
        <p:spPr>
          <a:xfrm>
            <a:off x="3368914" y="4224109"/>
            <a:ext cx="0" cy="341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4427984" y="4509120"/>
            <a:ext cx="1728192" cy="6467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Уверен в своих силах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6804247" y="4509120"/>
            <a:ext cx="2160239" cy="6467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Терпелив к ошибкам</a:t>
            </a:r>
            <a:endParaRPr lang="ru-RU" dirty="0"/>
          </a:p>
        </p:txBody>
      </p:sp>
      <p:cxnSp>
        <p:nvCxnSpPr>
          <p:cNvPr id="72" name="Прямая со стрелкой 71"/>
          <p:cNvCxnSpPr/>
          <p:nvPr/>
        </p:nvCxnSpPr>
        <p:spPr>
          <a:xfrm>
            <a:off x="8244408" y="4255043"/>
            <a:ext cx="0" cy="2540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129208" y="5805264"/>
            <a:ext cx="1922512" cy="770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Восприимчив</a:t>
            </a:r>
            <a:endParaRPr lang="ru-RU" dirty="0"/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>
            <a:off x="1331640" y="5517232"/>
            <a:ext cx="6912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1331640" y="55172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2411760" y="5805264"/>
            <a:ext cx="1914308" cy="770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Внушает доверие</a:t>
            </a:r>
            <a:endParaRPr lang="ru-RU" dirty="0"/>
          </a:p>
        </p:txBody>
      </p:sp>
      <p:cxnSp>
        <p:nvCxnSpPr>
          <p:cNvPr id="94" name="Прямая со стрелкой 93"/>
          <p:cNvCxnSpPr>
            <a:endCxn id="92" idx="0"/>
          </p:cNvCxnSpPr>
          <p:nvPr/>
        </p:nvCxnSpPr>
        <p:spPr>
          <a:xfrm>
            <a:off x="3368914" y="55172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4427984" y="5805264"/>
            <a:ext cx="1728191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Поощряет развитие подчиненных</a:t>
            </a:r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6438765" y="5833918"/>
            <a:ext cx="2525722" cy="7417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Постоянно самосовершенствуется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92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70384" y="0"/>
            <a:ext cx="385192" cy="6858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Разновидности</a:t>
            </a:r>
          </a:p>
          <a:p>
            <a:pPr algn="ctr"/>
            <a:r>
              <a:rPr lang="ru-RU" b="1" dirty="0" smtClean="0"/>
              <a:t> авторитета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89856" y="800708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984176" y="260648"/>
            <a:ext cx="798031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 smtClean="0"/>
              <a:t>Расстояния </a:t>
            </a:r>
            <a:r>
              <a:rPr lang="ru-RU" dirty="0" smtClean="0"/>
              <a:t>формируется путем создания искусственных барьеров в контактах и передаче информации между руководителем и исполнителями его решений. Эффект недоступности руководителя стимулирует подчиненного на инициативные решения.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38436" y="2096852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018456" y="1484784"/>
            <a:ext cx="794603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 smtClean="0"/>
              <a:t>Доброты </a:t>
            </a:r>
            <a:r>
              <a:rPr lang="ru-RU" dirty="0" smtClean="0"/>
              <a:t>формируется в результате преувеличенного проявления чуткости к подчиненным. Роль утешителя сплачивает подчиненных при выполнения решений руководителя. Но сроки выполнения работ могут затягиваться по всяким уважительным причинам.</a:t>
            </a:r>
            <a:endParaRPr lang="ru-RU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755576" y="3320988"/>
            <a:ext cx="2628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018456" y="2852936"/>
            <a:ext cx="794603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 smtClean="0"/>
              <a:t>Компенсации </a:t>
            </a:r>
            <a:r>
              <a:rPr lang="ru-RU" dirty="0" smtClean="0"/>
              <a:t>создается при использовании сильных побудительных мотивов для выполнения задания. В этом случае подчиненному важен не результат, а компенсация. Для рутинных и тяжелых работ данная разновидность приносит хороший результат.</a:t>
            </a:r>
            <a:endParaRPr lang="ru-RU" b="1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721296" y="5045823"/>
            <a:ext cx="2628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018456" y="4221088"/>
            <a:ext cx="7946032" cy="16005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 smtClean="0"/>
              <a:t>Резонерства </a:t>
            </a:r>
            <a:r>
              <a:rPr lang="ru-RU" dirty="0" smtClean="0"/>
              <a:t>формируется за счет широкого подхода руководителя к предмету УР. Многообразие представлений создает у подчинённого мнение о высокой квалификации руководителя и стимулирует более качественное выполнение полученного задания. Но очень пространственные рассуждения руководителя могут существенно уменьшить интерес подчиненных к выполнению заданий.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9312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70384" y="0"/>
            <a:ext cx="385192" cy="6858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Разновидности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</a:rPr>
              <a:t> авторитета</a:t>
            </a:r>
            <a:endParaRPr lang="ru-RU" b="1" dirty="0">
              <a:solidFill>
                <a:prstClr val="black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72716" y="1016732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984176" y="188640"/>
            <a:ext cx="7900292" cy="23762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prstClr val="black"/>
                </a:solidFill>
              </a:rPr>
              <a:t>Педантизма </a:t>
            </a:r>
            <a:r>
              <a:rPr lang="ru-RU" dirty="0" smtClean="0">
                <a:solidFill>
                  <a:prstClr val="black"/>
                </a:solidFill>
              </a:rPr>
              <a:t>создается при детальной предварительной проработке руководителем всех элементов выполнения задания и выдачи их подчиненным. Жесткая регламентация заданий увеличивает вероятность получения заданного качества продукта в отведенное время. Профессионализм руководителя играет решающую роль. Но роль исполнителя сводится к простой рутинной работе без элементов творчества. Крайности регламентации всегда плохо воспринимаются подчиненными, что приводит к текучке кадров и формализму.</a:t>
            </a:r>
            <a:endParaRPr lang="ru-RU" b="1" dirty="0">
              <a:solidFill>
                <a:prstClr val="black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55576" y="3645024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018456" y="2708920"/>
            <a:ext cx="7946032" cy="18722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prstClr val="black"/>
                </a:solidFill>
              </a:rPr>
              <a:t>Чванства </a:t>
            </a:r>
            <a:r>
              <a:rPr lang="ru-RU" dirty="0" smtClean="0">
                <a:solidFill>
                  <a:prstClr val="black"/>
                </a:solidFill>
              </a:rPr>
              <a:t>формируется путем искусственного раздувания авторитета руководителя в глазах подчиненных. «Дутый» авторитет могут создавать вышестоящие начальники, коллеги руководителя, или он сам. Данная разновидность в определенной мере помогает руководителю эффективно воздействовать как самому, так и через других людей. Но это может привести к высокому самомнению руководителя и постепенной потери стремления к повышению квалификации.</a:t>
            </a:r>
            <a:endParaRPr lang="ru-RU" b="1" dirty="0">
              <a:solidFill>
                <a:prstClr val="black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641276" y="5693723"/>
            <a:ext cx="2628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938436" y="4797152"/>
            <a:ext cx="7946032" cy="18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prstClr val="black"/>
                </a:solidFill>
              </a:rPr>
              <a:t>Подавления </a:t>
            </a:r>
            <a:r>
              <a:rPr lang="ru-RU" dirty="0" smtClean="0">
                <a:solidFill>
                  <a:prstClr val="black"/>
                </a:solidFill>
              </a:rPr>
              <a:t>организуется в результате преобладания приоритетов власти над приоритетом основного персонала компании, клиентов и контрагентов. Данная разновидность помогает руководителю оперативно реализовывать решения как по горизонтали, так и по вертикали. Но непрофессиональное создание такого авторитета может привести к слабо воздействующим угрозам и наказаниям, а также к бунтам среди персонала.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483768" y="2780928"/>
            <a:ext cx="4536504" cy="17281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Характерные внешние черты неудачного руководителя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04664"/>
            <a:ext cx="2448272" cy="14904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Излишняя мягкость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404664"/>
            <a:ext cx="2376264" cy="14904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Недостаточный опыт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404664"/>
            <a:ext cx="2376263" cy="14904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Многословие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5229200"/>
            <a:ext cx="3168352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Неряшливый вид</a:t>
            </a:r>
            <a:endParaRPr lang="ru-RU" sz="2400" b="1" dirty="0"/>
          </a:p>
        </p:txBody>
      </p:sp>
      <p:cxnSp>
        <p:nvCxnSpPr>
          <p:cNvPr id="10" name="Прямая со стрелкой 9"/>
          <p:cNvCxnSpPr>
            <a:stCxn id="4" idx="0"/>
            <a:endCxn id="5" idx="2"/>
          </p:cNvCxnSpPr>
          <p:nvPr/>
        </p:nvCxnSpPr>
        <p:spPr>
          <a:xfrm flipH="1" flipV="1">
            <a:off x="1691680" y="1895128"/>
            <a:ext cx="3060340" cy="8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0"/>
            <a:endCxn id="6" idx="2"/>
          </p:cNvCxnSpPr>
          <p:nvPr/>
        </p:nvCxnSpPr>
        <p:spPr>
          <a:xfrm flipH="1" flipV="1">
            <a:off x="4391980" y="1895128"/>
            <a:ext cx="360040" cy="8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0"/>
            <a:endCxn id="7" idx="2"/>
          </p:cNvCxnSpPr>
          <p:nvPr/>
        </p:nvCxnSpPr>
        <p:spPr>
          <a:xfrm flipV="1">
            <a:off x="4752020" y="1895128"/>
            <a:ext cx="2304256" cy="8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  <a:endCxn id="8" idx="0"/>
          </p:cNvCxnSpPr>
          <p:nvPr/>
        </p:nvCxnSpPr>
        <p:spPr>
          <a:xfrm>
            <a:off x="4752020" y="4509120"/>
            <a:ext cx="360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28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Влияние темперамента на РУР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Темперамент оказывает существенное влияние на подходы личности к РУР. Выделяют четыре типа темперамента.</a:t>
            </a:r>
          </a:p>
          <a:p>
            <a:pPr marL="0" indent="0" algn="ctr">
              <a:buNone/>
            </a:pPr>
            <a:r>
              <a:rPr lang="ru-RU" b="1" i="1" dirty="0" smtClean="0"/>
              <a:t>Линейка темпераментов:</a:t>
            </a:r>
          </a:p>
          <a:p>
            <a:pPr marL="0" indent="0" algn="ctr">
              <a:buNone/>
            </a:pPr>
            <a:endParaRPr lang="ru-RU" b="1" i="1" dirty="0"/>
          </a:p>
          <a:p>
            <a:pPr marL="0" indent="0" algn="ctr">
              <a:buNone/>
            </a:pPr>
            <a:endParaRPr lang="ru-RU" b="1" i="1" dirty="0" smtClean="0"/>
          </a:p>
          <a:p>
            <a:pPr marL="0" indent="0" algn="ctr">
              <a:buNone/>
            </a:pPr>
            <a:endParaRPr lang="ru-RU" b="1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8778" y="5420090"/>
            <a:ext cx="820767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68778" y="4928592"/>
            <a:ext cx="0" cy="1033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8833" y="4249742"/>
            <a:ext cx="105678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Холерик </a:t>
            </a:r>
            <a:endParaRPr lang="ru-RU" b="1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18455" y="5229200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475655" y="5229200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51720" y="5229200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43808" y="5229200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347864" y="5229200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995936" y="5229200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860032" y="5260213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436096" y="5265021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012160" y="5265021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411760" y="4835005"/>
            <a:ext cx="0" cy="1033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412413" y="4928592"/>
            <a:ext cx="0" cy="1033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654062" y="4903458"/>
            <a:ext cx="0" cy="1033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2051720" y="4249742"/>
            <a:ext cx="1296144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Сангвиник</a:t>
            </a:r>
            <a:endParaRPr lang="ru-RU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3945632" y="4249742"/>
            <a:ext cx="127444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Флегматик</a:t>
            </a:r>
            <a:endParaRPr lang="ru-RU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300192" y="4249742"/>
            <a:ext cx="1656184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Меланхолик</a:t>
            </a:r>
            <a:endParaRPr lang="ru-RU" b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7128284" y="525112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100392" y="5204066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668344" y="5229724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655950" y="4868089"/>
            <a:ext cx="0" cy="10332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1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5883</TotalTime>
  <Words>1773</Words>
  <Application>Microsoft Office PowerPoint</Application>
  <PresentationFormat>Экран (4:3)</PresentationFormat>
  <Paragraphs>171</Paragraphs>
  <Slides>15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Урок 11 Психологические аспекты принятия управленческих решений.</vt:lpstr>
      <vt:lpstr>Результаты воздействия УР на исполнителя (на Рис. Красной линией обозначено взаимодействие при реализации УР, а черной - противодействие)</vt:lpstr>
      <vt:lpstr>Роль человеческого фактора в процессе РУР. Личностные характеристики персонала.</vt:lpstr>
      <vt:lpstr>Роль человеческого фактора в процессе РУР. Личностные характеристики персонала.</vt:lpstr>
      <vt:lpstr>Основные элементы модели преуспевающего руководителя</vt:lpstr>
      <vt:lpstr>Презентация PowerPoint</vt:lpstr>
      <vt:lpstr>Презентация PowerPoint</vt:lpstr>
      <vt:lpstr>Презентация PowerPoint</vt:lpstr>
      <vt:lpstr>Влияние темперамента на РУР</vt:lpstr>
      <vt:lpstr>Влияние пола на управленческую деятельность</vt:lpstr>
      <vt:lpstr>Влияние пола на управленческую деятельность</vt:lpstr>
      <vt:lpstr>Основные варианты отношения работников к решениям</vt:lpstr>
      <vt:lpstr>Основные направления этики. Укрупненная типология общей этики</vt:lpstr>
      <vt:lpstr>ФОРМУЛА С.О.Р.</vt:lpstr>
      <vt:lpstr>Почему манипуляция удаётся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Психологические аспекты принятия управленческих решений.</dc:title>
  <dc:creator>Наталья</dc:creator>
  <cp:lastModifiedBy>Школа</cp:lastModifiedBy>
  <cp:revision>94</cp:revision>
  <dcterms:created xsi:type="dcterms:W3CDTF">2018-08-16T12:02:54Z</dcterms:created>
  <dcterms:modified xsi:type="dcterms:W3CDTF">2023-02-21T05:23:13Z</dcterms:modified>
</cp:coreProperties>
</file>