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8" r:id="rId3"/>
    <p:sldId id="276" r:id="rId4"/>
    <p:sldId id="277" r:id="rId5"/>
    <p:sldId id="257" r:id="rId6"/>
    <p:sldId id="275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1" r:id="rId15"/>
    <p:sldId id="262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CCDC5-1066-49D9-96C2-339225A804B2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551F9-B054-42F7-99A8-533185BEFD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420938"/>
            <a:ext cx="8066088" cy="1433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smtClean="0">
                <a:solidFill>
                  <a:srgbClr val="FF0066"/>
                </a:solidFill>
              </a:rPr>
              <a:t>Урок </a:t>
            </a:r>
            <a:r>
              <a:rPr lang="ru-RU" b="1" smtClean="0">
                <a:solidFill>
                  <a:srgbClr val="FF0066"/>
                </a:solidFill>
              </a:rPr>
              <a:t>14</a:t>
            </a:r>
            <a:r>
              <a:rPr lang="ru-RU" b="1" dirty="0" smtClean="0">
                <a:solidFill>
                  <a:srgbClr val="FF0066"/>
                </a:solidFill>
              </a:rPr>
              <a:t/>
            </a:r>
            <a:br>
              <a:rPr lang="ru-RU" b="1" dirty="0" smtClean="0">
                <a:solidFill>
                  <a:srgbClr val="FF0066"/>
                </a:solidFill>
              </a:rPr>
            </a:br>
            <a:r>
              <a:rPr lang="ru-RU" b="1" dirty="0" smtClean="0">
                <a:solidFill>
                  <a:srgbClr val="FF0066"/>
                </a:solidFill>
              </a:rPr>
              <a:t/>
            </a:r>
            <a:br>
              <a:rPr lang="ru-RU" b="1" dirty="0" smtClean="0">
                <a:solidFill>
                  <a:srgbClr val="FF0066"/>
                </a:solidFill>
              </a:rPr>
            </a:br>
            <a:endParaRPr lang="ru-RU" b="1" dirty="0" smtClean="0">
              <a:solidFill>
                <a:srgbClr val="FF0066"/>
              </a:solidFill>
            </a:endParaRPr>
          </a:p>
        </p:txBody>
      </p:sp>
      <p:sp>
        <p:nvSpPr>
          <p:cNvPr id="5123" name="Прямоугольник 3"/>
          <p:cNvSpPr>
            <a:spLocks noChangeArrowheads="1"/>
          </p:cNvSpPr>
          <p:nvPr/>
        </p:nvSpPr>
        <p:spPr bwMode="auto">
          <a:xfrm>
            <a:off x="468313" y="115888"/>
            <a:ext cx="8207375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100"/>
              <a:t>муниципальное автономное образовательное учреждение</a:t>
            </a:r>
          </a:p>
          <a:p>
            <a:pPr algn="ctr"/>
            <a:r>
              <a:rPr lang="ru-RU" sz="1100"/>
              <a:t>Средняя общеобразовательная школа №218 </a:t>
            </a:r>
          </a:p>
          <a:p>
            <a:pPr algn="ctr"/>
            <a:r>
              <a:rPr lang="ru-RU" sz="1100"/>
              <a:t>города Новосибирска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-6350"/>
            <a:ext cx="1036638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388" y="5589588"/>
            <a:ext cx="5976937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ПЕДАГОГ-ПСИХОЛОГ      ГЕТМАН Н.В.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63" y="3573463"/>
            <a:ext cx="8358187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Финансовая грамотность учащихся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5614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«Найди себе работу по душе, и тебе не придется работать ни одного дня в своей жизни».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Конфуций.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324528" cy="54452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Найти себе работу по душе — мечта, необходимость и путь к полноценной, интересной и благополучной жизни.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Талант может раскрыться в школе, но не может быть измерен только оценками. Талант — способность сделать что-то лучше, чем другие.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Вопросы к обсуждению: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● Какие таланты и способности ты можешь реализовать уже сегодня?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● Приведи примеры людей, которые сумели конвертировать свой талант в деньги.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Почему денег все время не хватает?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Вопросы к обсуждению: 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● Почему, на твой взгляд, люди часто жалуются на нехватку денег?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●  А хватает ли денег у вас дома?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● Как бы ты организовал бюджет в своей семье?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(ответы по домашнему заданию).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Несколько советов, как экономить на покупках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Планировать траты заранее.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Записывать все покупки в книгу учета.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Не покупать товар в первом попавшемся месте.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Не забывать брать чеки в магазине, ведь большинство товаров можно вернуть по чеку в течение двух недель.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Вопросы к обсуждению: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● Предложи свои советы, как экономить на покупках.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● Какие пункты нужно включить в расчет стоимости эксплуатации велосипеда, игровой приставки, компьютера?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● Сколько потеряет в цене новый телефон последней модели через полгода?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Как накопить деньги?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324528" cy="55892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Гражданский кодекс РФ. Часть 1, статья 26, пункты 1–2 Несовершеннолетние в возрасте от 14 до 18 лет: • совершают сделки… с письменного согласия своих законных представителей — родите- лей, усыновителей или попечителя; • вправе самостоятельно, без согласия родителей, усыновителей и попечителя… вносить вклады в кредитные учреждения и распоряжаться ими.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Каждый сталкивался с ситуацией, когда нужно накопить деньги. Самый простой способ — откладывать в копилку. Однако в этом случае настоящего накопления не происходит. Шоколадка, которая раньше стоила 40 рублей, сегодня стоит уже 60 рублей. Со временем товары, как правило, дорожают, а деньги обесцениваются — это называется инфляцией. Копилка от инфляции не защитит. Нужен другой способ. Например, банковский депозит.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Анекдот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—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 как работают банки? — спрашивает сын у папы-банкира.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— Очень просто, — отвечает папа.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— У одних людей банки деньги берут, а другим людям деньги выдают.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— Как же так? — не понял мальчик.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— Берут и выдают? Почему же тогда банкиры такие богатые?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— А вот смотри внимательно, — говорит папа.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— Я у тебя беру шоколадку и отдаю ее твоей сестре. У меня шоколадки нет, но пальцы-то в шоколаде!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ДОХОД БАНКА= Ставка по кредитам — ставка по депозитам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Те, кто деньги в банк несет, делают вклад, или депозит.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Те, кто деньги у банка берет, оформляют кредит. Банк же, в свою очередь, устанав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ивает плату (ставку), за которую он оба эти процесса осуществляет. Ставки должны быть разными: для депозита — ниже, для кредита — выше. Разница между ставками и есть «шоколад на пальцах банкира». Это доход банка. И в отличие от «шоколадных пальцев», он поддается точному выражению в цифрах.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Что дает банковская карта?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Сохраняет деньги. В случае кражи или потери банковской карты ты должен как можно скорее ее заблокировать. Тогда злоумышленники не смогут воспользоваться деньгами, и потери ограничатся незначительной комиссией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перевыпуск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карты.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Помогает экономить.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Чего не дает банковская карта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Карта не освобождает от необходимости знать и соблюдать правила безопасности, а именно: сохранять все документы (чеки и слипы), подтверждающие операции по карте;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не передавать карту третьим лицам;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не сообщать никому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ПИН-код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и не хранить его в одном месте с картой;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• не подписывать чек, не проверив сумму платежа;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• хранить в надежном месте номер телефона банка, выпустившего карту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altLang="ru-RU" sz="3100" b="1" dirty="0" smtClean="0">
                <a:latin typeface="Arial" charset="0"/>
                <a:cs typeface="Arial" charset="0"/>
              </a:rPr>
              <a:t/>
            </a:r>
            <a:br>
              <a:rPr lang="ru-RU" altLang="ru-RU" sz="3100" b="1" dirty="0" smtClean="0">
                <a:latin typeface="Arial" charset="0"/>
                <a:cs typeface="Arial" charset="0"/>
              </a:rPr>
            </a:br>
            <a:r>
              <a:rPr lang="ru-RU" altLang="ru-RU" sz="31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Что такое финансовая грамотность?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6021288"/>
          </a:xfrm>
        </p:spPr>
        <p:txBody>
          <a:bodyPr/>
          <a:lstStyle/>
          <a:p>
            <a:r>
              <a:rPr lang="ru-RU" altLang="ru-RU" sz="36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Финансовая грамотность - способность принимать обоснованные решения и совершать эффективные действия в сферах, имеющих отношение к управлению финансами, для реализации жизненных целей и планов в текущий момент и будущие периоды.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1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грамотность включает:</a:t>
            </a:r>
          </a:p>
          <a:p>
            <a:pPr>
              <a:defRPr/>
            </a:pPr>
            <a:endParaRPr lang="ru-RU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способность вести учет всех поступлений и расходов,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умение распоряжаться денежными ресурсами,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планировать будущее,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делать выбор соответствующего финансового инструмента,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создавать сбережения, чтобы обеспечить будущее и быть готовыми к нежелательным ситуациям, включая потерю работы.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Зачем повышать финансовую грамотность?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 algn="just"/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</a:rPr>
              <a:t>Финансово грамотные люди в большей степени защищены от финансовых рисков и непредвиденных ситуаций. Они более ответственно относятся к управлению личными финансами, способны повышать уровень благосостояния за счет распределения имеющихся денежных ресурсов и планирования будущих расходов. Таким образом, они могут положительно влиять на национальную и мировую экономику.</a:t>
            </a:r>
          </a:p>
          <a:p>
            <a:pPr algn="just"/>
            <a:endParaRPr lang="ru-RU" alt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</a:rPr>
              <a:t>Мир финансов усложняется. Возможности инвестирования, сбережения, кредитования огромны, и человеку, не разбирающемуся в этих вопросах, сложно определить, на что ему нужно обращать внимание при пользовании финансовыми инструментами, и как выяснить, какие возможности являются лучшим выбором лично для него.</a:t>
            </a:r>
          </a:p>
          <a:p>
            <a:pPr algn="just"/>
            <a:endParaRPr lang="ru-RU" alt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</a:rPr>
              <a:t>Люди, обладающие «здравым финансовым смыслом», принимают решения, которые позволяют обеспечить личную финансовую безопасность и собственное благосостояние, внести вклад в экономику и способствовать устойчивому развитию мировой экономической системы. </a:t>
            </a: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РОЛЬ ДЕНЕГ В НАШЕЙ ЖИЗНИ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Жизнь в современном мире невозможно представить без денег. Чего ни коснись — еда, лечение, одежда, развлечения, — все требует денег. Для кого-то они становятся мерилом счастья, для кого-то — жизненной необходимостью. Вы никогда не ловили себя на мысли, что денег все время не хватает? Тысячи рублей в месяц — мало. Кажется, что, когда буду зарабатывать десять тысяч, мне будет гораздо легче. А когда буду получать сто тысяч, тогда заживу по-настоящему. А на практике их оказывается все равно мало.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Деньги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Деньги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выполняют в экономике три главные функции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Во–первых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они являются средством обращения, т.е. помогают товарам обмениваться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Во-вторых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в деньгах мы измеряем ценность различных товаров и услуг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В-третьих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деньги выполняют функцию средства сбережения.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У каждого из нас есть вещи, которые мы считаем своими: часы, мобильный телефон, одежда, плеер, компьютер, велосипед и т. д. На самом деле это самое незначительное из того, чем ты владеешь. У тебя есть нечто большее — таланты и способности, здоровье, наконец. Они, а не велосипед или компьютер являются залогом твоего дальнейшего благополучия. </a:t>
            </a:r>
          </a:p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Это уникальный капитал, который можно использовать и конвертировать в деньги. </a:t>
            </a:r>
          </a:p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Если ты это понял, то уже сделал первый шаг навстречу своему богатству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Талант может проявиться в любой сфере и в любой момент. Важно не лениться, а искать себя, искать тот путь, на котором можно реализовать свои способности.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Вопросы к обсуждению: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 ● Какие способности ты видишь в себе? Продумай несколько вариантов их реализации. 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● Какие таланты ты видишь у твоих друзей? Как их можно конвертировать в деньги?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Зачем нужна подработка?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Цель подработки, конечно, получение денег. Но не только. Денег можно заработать не так уж много, а вот опыт и навыки, которые ты при этом получишь, поистине бесценны. К любому делу, даже самому простому, можно и нужно подходить творчески. Кроме того, подрабатывая, ты сможешь попробовать себя в разных ролях — исполнителя, организатора, продавца и т. д. Только так можно понять, в чем ты добьешься максимального успеха.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Вопросы к обсуждению :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● Какие варианты подработки возможны для тебя?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● Какие полезные навыки ты мог бы приобрести, подрабатывая ?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1323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Урок 14  </vt:lpstr>
      <vt:lpstr> Что такое финансовая грамотность?  </vt:lpstr>
      <vt:lpstr>Презентация PowerPoint</vt:lpstr>
      <vt:lpstr>Зачем повышать финансовую грамотность?</vt:lpstr>
      <vt:lpstr>РОЛЬ ДЕНЕГ В НАШЕЙ ЖИЗНИ</vt:lpstr>
      <vt:lpstr>Деньги</vt:lpstr>
      <vt:lpstr>Презентация PowerPoint</vt:lpstr>
      <vt:lpstr>Презентация PowerPoint</vt:lpstr>
      <vt:lpstr>Зачем нужна подработка?</vt:lpstr>
      <vt:lpstr>«Найди себе работу по душе, и тебе не придется работать ни одного дня в своей жизни».  Конфуций.</vt:lpstr>
      <vt:lpstr>Почему денег все время не хватает?</vt:lpstr>
      <vt:lpstr>Несколько советов, как экономить на покупках </vt:lpstr>
      <vt:lpstr>Как накопить деньги?</vt:lpstr>
      <vt:lpstr>Анекдот</vt:lpstr>
      <vt:lpstr> ДОХОД БАНКА= Ставка по кредитам — ставка по депозитам  </vt:lpstr>
      <vt:lpstr>Что дает банковская карта?</vt:lpstr>
      <vt:lpstr>Чего не дает банковская карта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Школа</cp:lastModifiedBy>
  <cp:revision>28</cp:revision>
  <dcterms:created xsi:type="dcterms:W3CDTF">2016-06-07T11:48:24Z</dcterms:created>
  <dcterms:modified xsi:type="dcterms:W3CDTF">2023-02-21T05:48:37Z</dcterms:modified>
</cp:coreProperties>
</file>