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ПСИХОЛОГИЯ    ДЕНЕГ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Oleg\Desktop\brok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6425" y="2095500"/>
            <a:ext cx="3457575" cy="4762500"/>
          </a:xfrm>
          <a:prstGeom prst="rect">
            <a:avLst/>
          </a:prstGeom>
          <a:noFill/>
        </p:spPr>
      </p:pic>
      <p:pic>
        <p:nvPicPr>
          <p:cNvPr id="1027" name="Picture 3" descr="C:\Users\Oleg\Desktop\0_4b427_7d91de86_L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0"/>
            <a:ext cx="5214942" cy="5572140"/>
          </a:xfrm>
          <a:prstGeom prst="rect">
            <a:avLst/>
          </a:prstGeom>
          <a:noFill/>
        </p:spPr>
      </p:pic>
      <p:cxnSp>
        <p:nvCxnSpPr>
          <p:cNvPr id="14" name="Скругленная соединительная линия 13"/>
          <p:cNvCxnSpPr/>
          <p:nvPr/>
        </p:nvCxnSpPr>
        <p:spPr>
          <a:xfrm rot="5400000" flipH="1" flipV="1">
            <a:off x="3107533" y="3178955"/>
            <a:ext cx="5715016" cy="164307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214290"/>
            <a:ext cx="8786874" cy="6500858"/>
          </a:xfr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28600" y="285750"/>
          <a:ext cx="8686800" cy="635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Слайд" r:id="rId3" imgW="4506607" imgH="3380184" progId="PowerPoint.Slide.8">
                  <p:embed/>
                </p:oleObj>
              </mc:Choice>
              <mc:Fallback>
                <p:oleObj name="Слайд" r:id="rId3" imgW="4506607" imgH="3380184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5750"/>
                        <a:ext cx="8686800" cy="6353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0100" y="2071678"/>
            <a:ext cx="7429552" cy="4786322"/>
          </a:xfrm>
          <a:prstGeom prst="rect">
            <a:avLst/>
          </a:prstGeom>
          <a:noFill/>
          <a:ln>
            <a:noFill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305800" cy="1935163"/>
          </a:xfrm>
          <a:noFill/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Закон 4.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Все что не приносит удовольствия – не приносит денег. Как только нет удовольствия – энергия сжимается.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6700"/>
            <a:ext cx="8305800" cy="6227763"/>
          </a:xfrm>
          <a:noFill/>
          <a:ln>
            <a:solidFill>
              <a:srgbClr val="008000"/>
            </a:solidFill>
          </a:ln>
        </p:spPr>
      </p:pic>
      <p:pic>
        <p:nvPicPr>
          <p:cNvPr id="4" name="Picture 3" descr="C:\Users\Oleg\Desktop\psihologia-deneg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186" y="4929198"/>
            <a:ext cx="1368814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0"/>
            <a:ext cx="8929718" cy="7086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900" b="1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Шкала тонов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1.	Радость, знание, безграничность возможностей, могущество, свобода, любовь, благодарность.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2.   Страсть.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   Энтузиазм, рвение, счастье.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   Позитивные ожидания, вера.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5.   Оптимизм.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6.   Надежда.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7.   Удовлетворенность.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8.   Скука.</a:t>
            </a:r>
          </a:p>
          <a:p>
            <a:pPr>
              <a:lnSpc>
                <a:spcPct val="80000"/>
              </a:lnSpc>
              <a:buFontTx/>
              <a:buAutoNum type="arabicPeriod" startAt="9"/>
            </a:pPr>
            <a:r>
              <a:rPr lang="ru-RU" sz="19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Пессимизм.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10.	Неудовлетворенность, раздражение, нетерпение.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11.Смятение.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12.Разочарование.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13.Сомнение.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14.Беспокойство.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15.Осуждение.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16.Разочарование, уныние.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17.Гнев.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18.Месть.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19.Ненависть, ярость.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20.Ревность, зависть.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21.Неуверенность, вина.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22.Страх, горе, депрессия, отчаяние, бессилие.   </a:t>
            </a:r>
            <a:endParaRPr lang="en-US" sz="1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41989" name="Picture 3" descr="MCj023073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505200"/>
            <a:ext cx="1325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stock_000005340005xsm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562600"/>
            <a:ext cx="20574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www_Eylence_Az_detskie_emo4ii_v_fotoqrafiyax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762000"/>
            <a:ext cx="1662113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6019800" y="6324600"/>
            <a:ext cx="457200" cy="381000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3733800" y="6096000"/>
            <a:ext cx="609600" cy="304800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3124200" y="5867400"/>
            <a:ext cx="533400" cy="228600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>
            <a:off x="7924800" y="2133600"/>
            <a:ext cx="457200" cy="228600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1676400" y="5105400"/>
            <a:ext cx="457200" cy="3810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2001" name="Freeform 17"/>
          <p:cNvSpPr>
            <a:spLocks/>
          </p:cNvSpPr>
          <p:nvPr/>
        </p:nvSpPr>
        <p:spPr bwMode="auto">
          <a:xfrm>
            <a:off x="25400" y="2514600"/>
            <a:ext cx="7213600" cy="4152900"/>
          </a:xfrm>
          <a:custGeom>
            <a:avLst/>
            <a:gdLst/>
            <a:ahLst/>
            <a:cxnLst>
              <a:cxn ang="0">
                <a:pos x="4544" y="0"/>
              </a:cxn>
              <a:cxn ang="0">
                <a:pos x="3392" y="1728"/>
              </a:cxn>
              <a:cxn ang="0">
                <a:pos x="3104" y="1776"/>
              </a:cxn>
              <a:cxn ang="0">
                <a:pos x="2672" y="1680"/>
              </a:cxn>
              <a:cxn ang="0">
                <a:pos x="896" y="1824"/>
              </a:cxn>
              <a:cxn ang="0">
                <a:pos x="944" y="1968"/>
              </a:cxn>
              <a:cxn ang="0">
                <a:pos x="752" y="2064"/>
              </a:cxn>
              <a:cxn ang="0">
                <a:pos x="368" y="2064"/>
              </a:cxn>
              <a:cxn ang="0">
                <a:pos x="176" y="2160"/>
              </a:cxn>
              <a:cxn ang="0">
                <a:pos x="224" y="2208"/>
              </a:cxn>
              <a:cxn ang="0">
                <a:pos x="272" y="2304"/>
              </a:cxn>
              <a:cxn ang="0">
                <a:pos x="272" y="2400"/>
              </a:cxn>
              <a:cxn ang="0">
                <a:pos x="1904" y="2448"/>
              </a:cxn>
              <a:cxn ang="0">
                <a:pos x="2096" y="2448"/>
              </a:cxn>
              <a:cxn ang="0">
                <a:pos x="1712" y="2496"/>
              </a:cxn>
              <a:cxn ang="0">
                <a:pos x="1040" y="2496"/>
              </a:cxn>
              <a:cxn ang="0">
                <a:pos x="464" y="2496"/>
              </a:cxn>
              <a:cxn ang="0">
                <a:pos x="176" y="2496"/>
              </a:cxn>
              <a:cxn ang="0">
                <a:pos x="176" y="2592"/>
              </a:cxn>
              <a:cxn ang="0">
                <a:pos x="464" y="2592"/>
              </a:cxn>
              <a:cxn ang="0">
                <a:pos x="944" y="2592"/>
              </a:cxn>
              <a:cxn ang="0">
                <a:pos x="1424" y="2592"/>
              </a:cxn>
              <a:cxn ang="0">
                <a:pos x="1712" y="2592"/>
              </a:cxn>
              <a:cxn ang="0">
                <a:pos x="1952" y="2592"/>
              </a:cxn>
              <a:cxn ang="0">
                <a:pos x="2432" y="2592"/>
              </a:cxn>
              <a:cxn ang="0">
                <a:pos x="2816" y="2592"/>
              </a:cxn>
              <a:cxn ang="0">
                <a:pos x="3008" y="2592"/>
              </a:cxn>
              <a:cxn ang="0">
                <a:pos x="3248" y="2592"/>
              </a:cxn>
              <a:cxn ang="0">
                <a:pos x="3344" y="2592"/>
              </a:cxn>
              <a:cxn ang="0">
                <a:pos x="3584" y="2592"/>
              </a:cxn>
              <a:cxn ang="0">
                <a:pos x="3728" y="2592"/>
              </a:cxn>
              <a:cxn ang="0">
                <a:pos x="3584" y="2448"/>
              </a:cxn>
              <a:cxn ang="0">
                <a:pos x="3488" y="2448"/>
              </a:cxn>
              <a:cxn ang="0">
                <a:pos x="3440" y="2256"/>
              </a:cxn>
              <a:cxn ang="0">
                <a:pos x="3920" y="2160"/>
              </a:cxn>
              <a:cxn ang="0">
                <a:pos x="4256" y="2208"/>
              </a:cxn>
              <a:cxn ang="0">
                <a:pos x="4400" y="2208"/>
              </a:cxn>
              <a:cxn ang="0">
                <a:pos x="4448" y="2160"/>
              </a:cxn>
            </a:cxnLst>
            <a:rect l="0" t="0" r="r" b="b"/>
            <a:pathLst>
              <a:path w="4544" h="2616">
                <a:moveTo>
                  <a:pt x="4544" y="0"/>
                </a:moveTo>
                <a:cubicBezTo>
                  <a:pt x="4088" y="716"/>
                  <a:pt x="3632" y="1432"/>
                  <a:pt x="3392" y="1728"/>
                </a:cubicBezTo>
                <a:cubicBezTo>
                  <a:pt x="3152" y="2024"/>
                  <a:pt x="3224" y="1784"/>
                  <a:pt x="3104" y="1776"/>
                </a:cubicBezTo>
                <a:cubicBezTo>
                  <a:pt x="2984" y="1768"/>
                  <a:pt x="3040" y="1672"/>
                  <a:pt x="2672" y="1680"/>
                </a:cubicBezTo>
                <a:cubicBezTo>
                  <a:pt x="2304" y="1688"/>
                  <a:pt x="1184" y="1776"/>
                  <a:pt x="896" y="1824"/>
                </a:cubicBezTo>
                <a:cubicBezTo>
                  <a:pt x="608" y="1872"/>
                  <a:pt x="968" y="1928"/>
                  <a:pt x="944" y="1968"/>
                </a:cubicBezTo>
                <a:cubicBezTo>
                  <a:pt x="920" y="2008"/>
                  <a:pt x="848" y="2048"/>
                  <a:pt x="752" y="2064"/>
                </a:cubicBezTo>
                <a:cubicBezTo>
                  <a:pt x="656" y="2080"/>
                  <a:pt x="464" y="2048"/>
                  <a:pt x="368" y="2064"/>
                </a:cubicBezTo>
                <a:cubicBezTo>
                  <a:pt x="272" y="2080"/>
                  <a:pt x="200" y="2136"/>
                  <a:pt x="176" y="2160"/>
                </a:cubicBezTo>
                <a:cubicBezTo>
                  <a:pt x="152" y="2184"/>
                  <a:pt x="208" y="2184"/>
                  <a:pt x="224" y="2208"/>
                </a:cubicBezTo>
                <a:cubicBezTo>
                  <a:pt x="240" y="2232"/>
                  <a:pt x="264" y="2272"/>
                  <a:pt x="272" y="2304"/>
                </a:cubicBezTo>
                <a:cubicBezTo>
                  <a:pt x="280" y="2336"/>
                  <a:pt x="0" y="2376"/>
                  <a:pt x="272" y="2400"/>
                </a:cubicBezTo>
                <a:cubicBezTo>
                  <a:pt x="544" y="2424"/>
                  <a:pt x="1600" y="2440"/>
                  <a:pt x="1904" y="2448"/>
                </a:cubicBezTo>
                <a:cubicBezTo>
                  <a:pt x="2208" y="2456"/>
                  <a:pt x="2128" y="2440"/>
                  <a:pt x="2096" y="2448"/>
                </a:cubicBezTo>
                <a:cubicBezTo>
                  <a:pt x="2064" y="2456"/>
                  <a:pt x="1888" y="2488"/>
                  <a:pt x="1712" y="2496"/>
                </a:cubicBezTo>
                <a:cubicBezTo>
                  <a:pt x="1536" y="2504"/>
                  <a:pt x="1248" y="2496"/>
                  <a:pt x="1040" y="2496"/>
                </a:cubicBezTo>
                <a:cubicBezTo>
                  <a:pt x="832" y="2496"/>
                  <a:pt x="608" y="2496"/>
                  <a:pt x="464" y="2496"/>
                </a:cubicBezTo>
                <a:cubicBezTo>
                  <a:pt x="320" y="2496"/>
                  <a:pt x="224" y="2480"/>
                  <a:pt x="176" y="2496"/>
                </a:cubicBezTo>
                <a:cubicBezTo>
                  <a:pt x="128" y="2512"/>
                  <a:pt x="128" y="2576"/>
                  <a:pt x="176" y="2592"/>
                </a:cubicBezTo>
                <a:cubicBezTo>
                  <a:pt x="224" y="2608"/>
                  <a:pt x="336" y="2592"/>
                  <a:pt x="464" y="2592"/>
                </a:cubicBezTo>
                <a:cubicBezTo>
                  <a:pt x="592" y="2592"/>
                  <a:pt x="784" y="2592"/>
                  <a:pt x="944" y="2592"/>
                </a:cubicBezTo>
                <a:cubicBezTo>
                  <a:pt x="1104" y="2592"/>
                  <a:pt x="1296" y="2592"/>
                  <a:pt x="1424" y="2592"/>
                </a:cubicBezTo>
                <a:cubicBezTo>
                  <a:pt x="1552" y="2592"/>
                  <a:pt x="1624" y="2592"/>
                  <a:pt x="1712" y="2592"/>
                </a:cubicBezTo>
                <a:cubicBezTo>
                  <a:pt x="1800" y="2592"/>
                  <a:pt x="1832" y="2592"/>
                  <a:pt x="1952" y="2592"/>
                </a:cubicBezTo>
                <a:cubicBezTo>
                  <a:pt x="2072" y="2592"/>
                  <a:pt x="2288" y="2592"/>
                  <a:pt x="2432" y="2592"/>
                </a:cubicBezTo>
                <a:cubicBezTo>
                  <a:pt x="2576" y="2592"/>
                  <a:pt x="2720" y="2592"/>
                  <a:pt x="2816" y="2592"/>
                </a:cubicBezTo>
                <a:cubicBezTo>
                  <a:pt x="2912" y="2592"/>
                  <a:pt x="2936" y="2592"/>
                  <a:pt x="3008" y="2592"/>
                </a:cubicBezTo>
                <a:cubicBezTo>
                  <a:pt x="3080" y="2592"/>
                  <a:pt x="3192" y="2592"/>
                  <a:pt x="3248" y="2592"/>
                </a:cubicBezTo>
                <a:cubicBezTo>
                  <a:pt x="3304" y="2592"/>
                  <a:pt x="3288" y="2592"/>
                  <a:pt x="3344" y="2592"/>
                </a:cubicBezTo>
                <a:cubicBezTo>
                  <a:pt x="3400" y="2592"/>
                  <a:pt x="3520" y="2592"/>
                  <a:pt x="3584" y="2592"/>
                </a:cubicBezTo>
                <a:cubicBezTo>
                  <a:pt x="3648" y="2592"/>
                  <a:pt x="3728" y="2616"/>
                  <a:pt x="3728" y="2592"/>
                </a:cubicBezTo>
                <a:cubicBezTo>
                  <a:pt x="3728" y="2568"/>
                  <a:pt x="3624" y="2472"/>
                  <a:pt x="3584" y="2448"/>
                </a:cubicBezTo>
                <a:cubicBezTo>
                  <a:pt x="3544" y="2424"/>
                  <a:pt x="3512" y="2480"/>
                  <a:pt x="3488" y="2448"/>
                </a:cubicBezTo>
                <a:cubicBezTo>
                  <a:pt x="3464" y="2416"/>
                  <a:pt x="3368" y="2304"/>
                  <a:pt x="3440" y="2256"/>
                </a:cubicBezTo>
                <a:cubicBezTo>
                  <a:pt x="3512" y="2208"/>
                  <a:pt x="3784" y="2168"/>
                  <a:pt x="3920" y="2160"/>
                </a:cubicBezTo>
                <a:cubicBezTo>
                  <a:pt x="4056" y="2152"/>
                  <a:pt x="4176" y="2200"/>
                  <a:pt x="4256" y="2208"/>
                </a:cubicBezTo>
                <a:cubicBezTo>
                  <a:pt x="4336" y="2216"/>
                  <a:pt x="4368" y="2216"/>
                  <a:pt x="4400" y="2208"/>
                </a:cubicBezTo>
                <a:cubicBezTo>
                  <a:pt x="4432" y="2200"/>
                  <a:pt x="4440" y="2168"/>
                  <a:pt x="4448" y="2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8600"/>
            <a:ext cx="8382000" cy="3810000"/>
          </a:xfrm>
          <a:solidFill>
            <a:srgbClr val="B9E5BE"/>
          </a:solidFill>
          <a:ln>
            <a:solidFill>
              <a:srgbClr val="008000"/>
            </a:solidFill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04800" y="4724400"/>
            <a:ext cx="845820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Там, где есть страх, там всегда есть сомнения! 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Сомнение разрушает реализацию любого желания, любую цель.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Сомнение – это неверие в себя или во что-либо.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Желать и сомневаться 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это нажимать на газ и тормоз автомобиля одновременно.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3" descr="C:\Users\Oleg\Desktop\psihologia-deneg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786058"/>
            <a:ext cx="1368814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Закон 5.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 Деньги не терпят лжи, предательства, обмана.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382963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Правило.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Будь честен перед собой. Обманывая себя (мыслью, действием) – мы получаем обман от других людей в двойном размере (принцип бумеранга). Это ведет всегда к потере денег.</a:t>
            </a:r>
          </a:p>
        </p:txBody>
      </p:sp>
      <p:pic>
        <p:nvPicPr>
          <p:cNvPr id="4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186" y="4929198"/>
            <a:ext cx="1368814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325562"/>
          </a:xfrm>
          <a:noFill/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Закон 6.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Ваши желания должны быть искренними, эгоистичными, всепоглощающими.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828800"/>
            <a:ext cx="8501122" cy="46482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Правило.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Каждый мечтает, но далеко не каждый получает.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Осуществление мечты или желание определяется степенью готовности и искренности. Например: человек озвучивает свое желание «</a:t>
            </a:r>
            <a:r>
              <a:rPr lang="ru-RU" sz="24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Хочу, чтобы  мои доходы увеличились в два раза»,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и тут же пробегает мысль в его голове: «…</a:t>
            </a:r>
            <a:r>
              <a:rPr lang="ru-RU" sz="24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но это же не реально, в нашей стране, с нашими законами…»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Когда Вы что-либо для себя желаете, – Вы внутренне должны это себе разрешить и поверить в то, что Вы этого достойны.</a:t>
            </a:r>
          </a:p>
        </p:txBody>
      </p:sp>
      <p:pic>
        <p:nvPicPr>
          <p:cNvPr id="4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672" y="5286388"/>
            <a:ext cx="1115327" cy="15716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44563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z="3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Закон 7.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Ясность намерения.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Правило.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При постановке какой-либо цели, важно сфокусироваться на достижении ее. Должны быть конкретные ориентиры. </a:t>
            </a:r>
            <a:r>
              <a:rPr lang="ru-RU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Реализация более трех целей одновременно -  ведет к провалу.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Пересмотрите мультик: «Алиса в стране Чудес».</a:t>
            </a:r>
          </a:p>
        </p:txBody>
      </p:sp>
      <p:pic>
        <p:nvPicPr>
          <p:cNvPr id="4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186" y="4929198"/>
            <a:ext cx="1368814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z="3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Закон 8.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Дисциплина и </a:t>
            </a:r>
            <a:br>
              <a:rPr lang="ru-RU" sz="32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упорство – залог богатства.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124200"/>
            <a:ext cx="8229600" cy="2544763"/>
          </a:xfrm>
          <a:noFill/>
          <a:ln w="3810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Правило.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Чтобы получить качество, - необходимо наработать количество. Страх, боязнь, неуверенность, низкая самооценка – самый большой блок на пути к финансовому благополучию.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186" y="4929198"/>
            <a:ext cx="1368814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420938"/>
            <a:ext cx="8066088" cy="1433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smtClean="0">
                <a:solidFill>
                  <a:srgbClr val="FF0066"/>
                </a:solidFill>
              </a:rPr>
              <a:t>Урок </a:t>
            </a:r>
            <a:r>
              <a:rPr lang="ru-RU" b="1" smtClean="0">
                <a:solidFill>
                  <a:srgbClr val="FF0066"/>
                </a:solidFill>
              </a:rPr>
              <a:t>15</a:t>
            </a: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endParaRPr lang="ru-RU" b="1" dirty="0" smtClean="0">
              <a:solidFill>
                <a:srgbClr val="FF0066"/>
              </a:solidFill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468313" y="115888"/>
            <a:ext cx="82073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100"/>
              <a:t>муниципальное автономное образовательное учреждение</a:t>
            </a:r>
          </a:p>
          <a:p>
            <a:pPr algn="ctr"/>
            <a:r>
              <a:rPr lang="ru-RU" sz="1100"/>
              <a:t>Средняя общеобразовательная школа №218 </a:t>
            </a:r>
          </a:p>
          <a:p>
            <a:pPr algn="ctr"/>
            <a:r>
              <a:rPr lang="ru-RU" sz="1100"/>
              <a:t>города Новосибирска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6350"/>
            <a:ext cx="103663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388" y="5589588"/>
            <a:ext cx="5976937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ПЕДАГОГ-ПСИХОЛОГ      ГЕТМАН Н.В.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3" y="3573463"/>
            <a:ext cx="8358187" cy="1877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Деньги: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причины возникновения, формы 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функции.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денежного поведения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472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20574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Закон 9.</a:t>
            </a:r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Наличие личного финансового плана – дает Вам шанс реализовать его. Отсутствие плана или стратегии говорит лишь об одном, Вы живете по чужому плану.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229600" cy="3306763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Правило.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Все создается дважды. Вначале на бумаге, потом в реальной жизни. 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«Будущее должно быть заложено в настоящем, это называется планом. Без него ничто в мире  не может быть хорошим» - Г.К. Лихтенберг.</a:t>
            </a:r>
          </a:p>
        </p:txBody>
      </p:sp>
      <p:pic>
        <p:nvPicPr>
          <p:cNvPr id="4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186" y="4929198"/>
            <a:ext cx="1368814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z="28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Закон 10.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Ваши слова – это энергия, энергия – это деньги.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noFill/>
          <a:ln w="381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Правило.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Следите за своей речью. Как часто Вы применяете такие слова и выражения: </a:t>
            </a:r>
            <a:r>
              <a:rPr lang="ru-RU" sz="28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ничего себе, я должен(а), я обязан(а), у меня нет времени (мы знаем, что время – деньги), я не могу найти время, мне ничего не надо, у меня нет ресурсов, у меня нет здоровья, я ничего не хочу,  у меня нет сил, у меня этого нет потому что…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(оправдательная форма присуща рабам, жертвам)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Запомните, форма </a:t>
            </a:r>
            <a:r>
              <a:rPr lang="ru-RU" sz="28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«нет чего-либо», «не»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- моментально притягивает негативные ситуации, при которых Вы теряете деньги.</a:t>
            </a:r>
          </a:p>
        </p:txBody>
      </p:sp>
      <p:pic>
        <p:nvPicPr>
          <p:cNvPr id="4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186" y="4929198"/>
            <a:ext cx="1368814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z="3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Закон 11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Ваше окружение – определяет Ваш доход.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Правило.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Если в Вашу жизнь приходят проблемные люди (не успешные), то жизнь дает подсказку – что-то Вы сделали не правильно в своей жизни, остановись, подумай, обрати внимание. Если Вы хотите изменить свой доход – измените свое окружение.</a:t>
            </a:r>
          </a:p>
        </p:txBody>
      </p:sp>
      <p:pic>
        <p:nvPicPr>
          <p:cNvPr id="4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186" y="4929198"/>
            <a:ext cx="1368814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401762"/>
          </a:xfrm>
          <a:noFill/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Закон 12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Благотворительностью занимайся с радостью и легко, или не занимайся вовсе.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1336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Правило.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Благо творить и одновременно жалеть об этом – приводит к потере денег и большим неприятностям.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6628" name="Picture 4" descr="iCAS0W5J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419600"/>
            <a:ext cx="27432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Oleg\Desktop\psihologia-deneg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186" y="4929198"/>
            <a:ext cx="1368814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22860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z="2800" b="1" i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Закон 13.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Умение откладывать от любого дохода от 10% до 50% и сохранять в трех корзинах – дает Вам полную уверенность в том, что Ваш уровень жизни будет расти.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3306763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i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Правило.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Количество денежных средств, которые находятся у Вас в резерве, определяет степень Вашей ответственности перед собой или перед своей семьей.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   «Хотите быть богатым, научитесь не только зарабатывать, но и быть экономным» - Бенджамин Франклин.</a:t>
            </a:r>
          </a:p>
        </p:txBody>
      </p:sp>
      <p:pic>
        <p:nvPicPr>
          <p:cNvPr id="4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186" y="4929198"/>
            <a:ext cx="1368814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1"/>
            <a:ext cx="8763000" cy="1409688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Дорогу осилит идущий!  Я желаю Вам, чтобы Вы осилили свою дорогу с удовольствием и во благо себе!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928802"/>
            <a:ext cx="9144000" cy="492919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  Это краткое описание правил и законов денег. Есть, конечно, еще и формулы. Но для того чтобы начать изменять или корректировать свое сегодняшнее финансовое положение более чем достаточно.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Основные выводы: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   - энергия денег подчиняется своим законам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   - хотите стать богатым или финансово состоятельным человеком – изучайте эти законы, изучайте историю богатых и состоятельных людей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   - применяйте на практике полученные знания, следуйте законам денег, чтобы привлечь в свою жизнь деньги и наслаждаться всем тем, что может дать Вам обеспеченная финансами жизнь.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                    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«Тяжело в учении легко в бою»        А.В. Суворов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29264"/>
            <a:ext cx="1013932" cy="14287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5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5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5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5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5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5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5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5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58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58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58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57148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Психология денег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направление психологии, изучающее влияние денежных факторов на поведение человека, в частности на принятие решений.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428736"/>
            <a:ext cx="1571604" cy="22145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38" y="3571876"/>
            <a:ext cx="7143800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Деньги – это проявитель скрытой, логично и предсказуемо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выстроенной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системы ценностей человека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186" y="4929198"/>
            <a:ext cx="1368814" cy="1928802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0" y="642918"/>
            <a:ext cx="9144000" cy="3614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Закон 1. Деньги  обладают энергией.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Движение денежной энергии всегда имеет направление – </a:t>
            </a:r>
            <a:r>
              <a:rPr lang="ru-RU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целенаправленное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(управляемое и контролируемое) и </a:t>
            </a:r>
            <a:r>
              <a:rPr lang="ru-RU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хаотичное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(не управляемое и не контролируемое).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929198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Энергия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физическая величина, являющаяся единой мерой различных форм движения и взаимодействия материи, мерой перехода движения материи из одних форм в другие.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14290"/>
            <a:ext cx="8643998" cy="6500858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Положение Ваших финансовых дел является проявителем Ваших целенаправленных действий или хаотичных, то есть без контрольных действий.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К целенаправленным действиям относится планирование дохода и расхода (бюджета)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одного человека или семьи. Ведение четких записей передвижения денег, то есть контроль. Обращаю Ваше внимание: богатые и успешные люди уделяют этому достаточное количество внимания и времени. Так, например,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Дональд Трамп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часто говорит: </a:t>
            </a:r>
            <a:r>
              <a:rPr lang="ru-RU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«Я умею считать свои деньги».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Хаотичные действия – это полное отсутствие понимания и контроля, сколько у Вас есть денег, сколько Вы тратите в день, в месяц, в год.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 ним же относятся и отсутствие финансового плана на месяц, год, 5, 10 лет.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«Размеры состояния определяются не величиной доходов, а привычками и образом жизни»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Марк Тулий Цицерон.</a:t>
            </a:r>
          </a:p>
        </p:txBody>
      </p:sp>
      <p:pic>
        <p:nvPicPr>
          <p:cNvPr id="5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5750744"/>
            <a:ext cx="785786" cy="11072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-304800"/>
            <a:ext cx="8229600" cy="76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428604"/>
            <a:ext cx="8229600" cy="5440363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Закон 2.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Дурная наследственность – безденежье – влияет на наше неосознанное поведение с денежными средствами. </a:t>
            </a:r>
          </a:p>
          <a:p>
            <a:pPr algn="ctr" eaLnBrk="1" hangingPunct="1">
              <a:buFontTx/>
              <a:buNone/>
            </a:pP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Меняя осознано свое отношение к деньгам, меняется поведение с денежными средствами, вследствие этого, дурная наследственность перестает влиять на Вашу жизнь.</a:t>
            </a:r>
          </a:p>
        </p:txBody>
      </p:sp>
      <p:pic>
        <p:nvPicPr>
          <p:cNvPr id="4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186" y="4929198"/>
            <a:ext cx="1368814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3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857232"/>
            <a:ext cx="8229600" cy="4786346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  Генетическую предрасположенность надо изучать, записывать и анализировать. Ее можно изменить или нейтрализовать. Историю своих предков прослеживается до третьего колена включительно. Нужно собрать как можно больше информации и выстроить схему, где будут включены такие факторы, как, что про них говорили, как они зарабатывали, что они создали или сохранили за свою жизнь, что после них осталось.</a:t>
            </a:r>
          </a:p>
        </p:txBody>
      </p:sp>
      <p:pic>
        <p:nvPicPr>
          <p:cNvPr id="4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186" y="4929198"/>
            <a:ext cx="1368814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3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3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Закон 3.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Ваши подсознательные утверждения о себе и о деньгах – отражаются количеством денежных купюр в Вашем кошельке, в сейфе и так далее. То есть утверждения и убеждения, которые Вам привили в детстве, работают и во взрослой жизни. Меняются Ваши убеждения, меняется Ваше финансовое состояние.</a:t>
            </a:r>
          </a:p>
        </p:txBody>
      </p:sp>
      <p:pic>
        <p:nvPicPr>
          <p:cNvPr id="4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186" y="4929198"/>
            <a:ext cx="1368814" cy="1928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3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142984"/>
            <a:ext cx="8229600" cy="4525963"/>
          </a:xfrm>
          <a:noFill/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У Вас есть и будет все чего Вы достойны согласно Вашим убеждениям. Ограничения, которые мы себе ставим, притягивают те или иные обстоятельства, с которыми мы потом мужественно боремся. Например: </a:t>
            </a:r>
            <a:r>
              <a:rPr lang="ru-RU" sz="24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«Богатство – это зло», «не в деньгах счастье», «без них никак, а с ними еще хуже», «бедные люди – это честные, совестливые, порядочные люди», «выделяться – плохо…».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Такие утверждения блокируют денежную энергию, а значит, поступление денежных купюр будет незначительным, или будет быстро иссякать.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3" descr="C:\Users\Oleg\Desktop\psihologia-dene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7278" y="5143512"/>
            <a:ext cx="1216722" cy="1714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1325</Words>
  <Application>Microsoft Office PowerPoint</Application>
  <PresentationFormat>Экран (4:3)</PresentationFormat>
  <Paragraphs>92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Слайд</vt:lpstr>
      <vt:lpstr>ПСИХОЛОГИЯ    ДЕНЕГ</vt:lpstr>
      <vt:lpstr>Урок 15  </vt:lpstr>
      <vt:lpstr>Презентация PowerPoint</vt:lpstr>
      <vt:lpstr>Презентация PowerPoint</vt:lpstr>
      <vt:lpstr>Презентация PowerPoint</vt:lpstr>
      <vt:lpstr> </vt:lpstr>
      <vt:lpstr> Правило. </vt:lpstr>
      <vt:lpstr> Закон 3. </vt:lpstr>
      <vt:lpstr>Правило. </vt:lpstr>
      <vt:lpstr>Презентация PowerPoint</vt:lpstr>
      <vt:lpstr>Презентация PowerPoint</vt:lpstr>
      <vt:lpstr>Закон 4. Все что не приносит удовольствия – не приносит денег. Как только нет удовольствия – энергия сжимается.</vt:lpstr>
      <vt:lpstr>Презентация PowerPoint</vt:lpstr>
      <vt:lpstr>Презентация PowerPoint</vt:lpstr>
      <vt:lpstr>Презентация PowerPoint</vt:lpstr>
      <vt:lpstr>Закон 5. Деньги не терпят лжи, предательства, обмана.</vt:lpstr>
      <vt:lpstr>Закон 6. Ваши желания должны быть искренними, эгоистичными, всепоглощающими. </vt:lpstr>
      <vt:lpstr>Закон 7. Ясность намерения. </vt:lpstr>
      <vt:lpstr>Закон 8. Дисциплина и  упорство – залог богатства.</vt:lpstr>
      <vt:lpstr> Закон 9. Наличие личного финансового плана – дает Вам шанс реализовать его. Отсутствие плана или стратегии говорит лишь об одном, Вы живете по чужому плану.</vt:lpstr>
      <vt:lpstr>Закон 10. Ваши слова – это энергия, энергия – это деньги.</vt:lpstr>
      <vt:lpstr>Закон 11. Ваше окружение – определяет Ваш доход.</vt:lpstr>
      <vt:lpstr>Закон 12. Благотворительностью занимайся с радостью и легко, или не занимайся вовсе.</vt:lpstr>
      <vt:lpstr>Закон 13. Умение откладывать от любого дохода от 10% до 50% и сохранять в трех корзинах – дает Вам полную уверенность в том, что Ваш уровень жизни будет расти.</vt:lpstr>
      <vt:lpstr> Дорогу осилит идущий!  Я желаю Вам, чтобы Вы осилили свою дорогу с удовольствием и во благо себе!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Школа</cp:lastModifiedBy>
  <cp:revision>20</cp:revision>
  <dcterms:created xsi:type="dcterms:W3CDTF">2012-06-24T20:01:23Z</dcterms:created>
  <dcterms:modified xsi:type="dcterms:W3CDTF">2023-02-21T05:51:15Z</dcterms:modified>
</cp:coreProperties>
</file>