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5"/>
  </p:notesMasterIdLst>
  <p:handoutMasterIdLst>
    <p:handoutMasterId r:id="rId66"/>
  </p:handoutMasterIdLst>
  <p:sldIdLst>
    <p:sldId id="256" r:id="rId2"/>
    <p:sldId id="258" r:id="rId3"/>
    <p:sldId id="319" r:id="rId4"/>
    <p:sldId id="260" r:id="rId5"/>
    <p:sldId id="261" r:id="rId6"/>
    <p:sldId id="262" r:id="rId7"/>
    <p:sldId id="263" r:id="rId8"/>
    <p:sldId id="320" r:id="rId9"/>
    <p:sldId id="323" r:id="rId10"/>
    <p:sldId id="321" r:id="rId11"/>
    <p:sldId id="322" r:id="rId12"/>
    <p:sldId id="264" r:id="rId13"/>
    <p:sldId id="269" r:id="rId14"/>
    <p:sldId id="265" r:id="rId15"/>
    <p:sldId id="266" r:id="rId16"/>
    <p:sldId id="267" r:id="rId17"/>
    <p:sldId id="268" r:id="rId18"/>
    <p:sldId id="270" r:id="rId19"/>
    <p:sldId id="272" r:id="rId20"/>
    <p:sldId id="278" r:id="rId21"/>
    <p:sldId id="271" r:id="rId22"/>
    <p:sldId id="279" r:id="rId23"/>
    <p:sldId id="273" r:id="rId24"/>
    <p:sldId id="281" r:id="rId25"/>
    <p:sldId id="280" r:id="rId26"/>
    <p:sldId id="274" r:id="rId27"/>
    <p:sldId id="276" r:id="rId28"/>
    <p:sldId id="283" r:id="rId29"/>
    <p:sldId id="284" r:id="rId30"/>
    <p:sldId id="285" r:id="rId31"/>
    <p:sldId id="286" r:id="rId32"/>
    <p:sldId id="287" r:id="rId33"/>
    <p:sldId id="289" r:id="rId34"/>
    <p:sldId id="290" r:id="rId35"/>
    <p:sldId id="291" r:id="rId36"/>
    <p:sldId id="288" r:id="rId37"/>
    <p:sldId id="292" r:id="rId38"/>
    <p:sldId id="293" r:id="rId39"/>
    <p:sldId id="301" r:id="rId40"/>
    <p:sldId id="294" r:id="rId41"/>
    <p:sldId id="295" r:id="rId42"/>
    <p:sldId id="299" r:id="rId43"/>
    <p:sldId id="296" r:id="rId44"/>
    <p:sldId id="298" r:id="rId45"/>
    <p:sldId id="297" r:id="rId46"/>
    <p:sldId id="300" r:id="rId47"/>
    <p:sldId id="302" r:id="rId48"/>
    <p:sldId id="303" r:id="rId49"/>
    <p:sldId id="304" r:id="rId50"/>
    <p:sldId id="305" r:id="rId51"/>
    <p:sldId id="306" r:id="rId52"/>
    <p:sldId id="307" r:id="rId53"/>
    <p:sldId id="310" r:id="rId54"/>
    <p:sldId id="308" r:id="rId55"/>
    <p:sldId id="309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</p:sldIdLst>
  <p:sldSz cx="9144000" cy="6858000" type="screen4x3"/>
  <p:notesSz cx="9144000" cy="6858000"/>
  <p:custDataLst>
    <p:tags r:id="rId6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1442" autoAdjust="0"/>
  </p:normalViewPr>
  <p:slideViewPr>
    <p:cSldViewPr>
      <p:cViewPr>
        <p:scale>
          <a:sx n="65" d="100"/>
          <a:sy n="65" d="100"/>
        </p:scale>
        <p:origin x="-2964" y="-1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7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gs" Target="tags/tag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30563-AC91-4F8C-8B03-02910274CA47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E307E-A5F3-4AED-B6F8-1D78E31A84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597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6A2CE-BEE5-4DC9-973F-6F7888D3BB5B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38F63-BE72-4D47-BC9E-4D508DA0A2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642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Тут примечание </a:t>
            </a:r>
            <a:r>
              <a:rPr lang="ru-RU" smtClean="0"/>
              <a:t>к слайду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43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44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45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46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47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48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49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50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51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52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53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54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55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56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57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58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59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60</a:t>
            </a:fld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61</a:t>
            </a:fld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62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63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37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38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39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40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41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8F63-BE72-4D47-BC9E-4D508DA0A22E}" type="slidenum">
              <a:rPr lang="ru-RU" smtClean="0"/>
              <a:pPr/>
              <a:t>42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5C61-7C92-4BE1-9B1D-C1C8F19C8844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EA617AC-E105-46C5-ADE1-71BAA71493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5C61-7C92-4BE1-9B1D-C1C8F19C8844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17AC-E105-46C5-ADE1-71BAA71493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5C61-7C92-4BE1-9B1D-C1C8F19C8844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17AC-E105-46C5-ADE1-71BAA71493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5C61-7C92-4BE1-9B1D-C1C8F19C8844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17AC-E105-46C5-ADE1-71BAA71493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5C61-7C92-4BE1-9B1D-C1C8F19C8844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17AC-E105-46C5-ADE1-71BAA71493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5C61-7C92-4BE1-9B1D-C1C8F19C8844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17AC-E105-46C5-ADE1-71BAA71493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5C61-7C92-4BE1-9B1D-C1C8F19C8844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17AC-E105-46C5-ADE1-71BAA71493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5C61-7C92-4BE1-9B1D-C1C8F19C8844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17AC-E105-46C5-ADE1-71BAA71493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5C61-7C92-4BE1-9B1D-C1C8F19C8844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17AC-E105-46C5-ADE1-71BAA71493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5C61-7C92-4BE1-9B1D-C1C8F19C8844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17AC-E105-46C5-ADE1-71BAA71493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5C61-7C92-4BE1-9B1D-C1C8F19C8844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17AC-E105-46C5-ADE1-71BAA71493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FD5C61-7C92-4BE1-9B1D-C1C8F19C8844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EA617AC-E105-46C5-ADE1-71BAA71493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УРОК 2</a:t>
            </a:r>
            <a:br>
              <a:rPr lang="ru-RU" dirty="0" smtClean="0"/>
            </a:br>
            <a:r>
              <a:rPr lang="ru-RU" dirty="0" smtClean="0"/>
              <a:t>Социальная </a:t>
            </a:r>
            <a:r>
              <a:rPr lang="ru-RU" dirty="0" smtClean="0"/>
              <a:t>психология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" y="410839"/>
            <a:ext cx="820891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/>
              <a:t>муниципальное автономное образовательное учреждение</a:t>
            </a:r>
          </a:p>
          <a:p>
            <a:pPr algn="ctr"/>
            <a:r>
              <a:rPr lang="ru-RU" sz="1100" dirty="0"/>
              <a:t>Средняя общеобразовательная школа №218 </a:t>
            </a:r>
          </a:p>
          <a:p>
            <a:pPr algn="ctr"/>
            <a:r>
              <a:rPr lang="ru-RU" sz="1100" dirty="0"/>
              <a:t>города Новосибирска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9456"/>
            <a:ext cx="1036637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60399" y="6107646"/>
            <a:ext cx="4544888" cy="50405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ПЕДАГОГ-ПСИХОЛОГ      ГЕТМАН Н.В.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Базовые психологические теории, оказавшие влияние на социальную психологию: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Бихевиоризм</a:t>
            </a:r>
            <a:endParaRPr lang="ru-RU" sz="1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Акцент на изучении поведения, а не сознания.</a:t>
            </a:r>
          </a:p>
          <a:p>
            <a:pPr>
              <a:buNone/>
            </a:pPr>
            <a:r>
              <a:rPr lang="ru-RU" dirty="0" smtClean="0"/>
              <a:t>Основной метод —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лабораторный эксперимент.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Когнитивизм</a:t>
            </a:r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Акцент на изучении познавательных процессов.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015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Поведение: </a:t>
            </a:r>
            <a:r>
              <a:rPr lang="ru-RU" dirty="0" smtClean="0"/>
              <a:t>обычно под поведением понимают совокупность некоторых наблюдаемых проявлений человека. Поведение может быть осознанным, неосознанным, произвольным и непроизвольным… Словом, любым.</a:t>
            </a:r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Деятельность: </a:t>
            </a:r>
            <a:r>
              <a:rPr lang="ru-RU" dirty="0" smtClean="0"/>
              <a:t>деятельность характеризуется осознанностью и целенаправленностью.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Деятельность не может быть неосознаваемой.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048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«Психология толп»</a:t>
            </a:r>
            <a:br>
              <a:rPr lang="ru-RU" dirty="0" smtClean="0"/>
            </a:br>
            <a:r>
              <a:rPr lang="ru-RU" dirty="0" smtClean="0"/>
              <a:t>(Г. </a:t>
            </a:r>
            <a:r>
              <a:rPr lang="ru-RU" dirty="0" err="1" smtClean="0"/>
              <a:t>Ле</a:t>
            </a:r>
            <a:r>
              <a:rPr lang="ru-RU" dirty="0" smtClean="0"/>
              <a:t> Бон и Г. Тард)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Определение толпы отсутствует</a:t>
            </a:r>
          </a:p>
          <a:p>
            <a:r>
              <a:rPr lang="ru-RU" dirty="0" smtClean="0"/>
              <a:t>Численность людей не имеет значения (толпа может состоять и из трёх человек)</a:t>
            </a:r>
          </a:p>
          <a:p>
            <a:r>
              <a:rPr lang="ru-RU" dirty="0" smtClean="0"/>
              <a:t>Основным является то, что в толпе на первый план выходят бессознательные стремления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614366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Толпа: </a:t>
            </a:r>
            <a:r>
              <a:rPr lang="ru-RU" i="1" dirty="0" smtClean="0"/>
              <a:t>«Под словом «толпа» подразумевается в обыкновенном смысле собрание индивидов, какова бы ни была их национальность, </a:t>
            </a:r>
            <a:r>
              <a:rPr lang="ru-RU" dirty="0" smtClean="0"/>
              <a:t>профессия</a:t>
            </a:r>
            <a:r>
              <a:rPr lang="ru-RU" i="1" dirty="0" smtClean="0"/>
              <a:t> или пол и каковы бы ни были случайности, вызвавшие это собрание»</a:t>
            </a:r>
            <a:r>
              <a:rPr lang="en-US" dirty="0" smtClean="0"/>
              <a:t> </a:t>
            </a:r>
            <a:endParaRPr lang="ru-RU" dirty="0" smtClean="0"/>
          </a:p>
          <a:p>
            <a:endParaRPr lang="ru-RU" i="1" dirty="0" smtClean="0"/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Душа толпы: </a:t>
            </a:r>
            <a:r>
              <a:rPr lang="ru-RU" i="1" dirty="0" smtClean="0"/>
              <a:t>«Сознательная личность исчезает, причём чувства и идеи всех отдельных единиц, образующих целое, именуемое </a:t>
            </a:r>
            <a:r>
              <a:rPr lang="ru-RU" dirty="0" smtClean="0"/>
              <a:t>толпой</a:t>
            </a:r>
            <a:r>
              <a:rPr lang="ru-RU" i="1" dirty="0" smtClean="0"/>
              <a:t>, принимают одно и тоже направление. Образуется коллективная душа, имеющая, конечно, временный характер»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Причины образования массовой души:</a:t>
            </a:r>
          </a:p>
          <a:p>
            <a:pPr marL="578358" lvl="0" indent="-514350">
              <a:buFont typeface="+mj-lt"/>
              <a:buAutoNum type="arabicPeriod"/>
            </a:pPr>
            <a:r>
              <a:rPr lang="ru-RU" dirty="0" smtClean="0"/>
              <a:t>Восприимчивость к внушению</a:t>
            </a:r>
          </a:p>
          <a:p>
            <a:pPr marL="578358" lvl="0" indent="-514350">
              <a:buFont typeface="+mj-lt"/>
              <a:buAutoNum type="arabicPeriod"/>
            </a:pPr>
            <a:r>
              <a:rPr lang="ru-RU" dirty="0" smtClean="0"/>
              <a:t>Ощущение силы (благодаря численности)</a:t>
            </a:r>
          </a:p>
          <a:p>
            <a:pPr marL="578358" lvl="0" indent="-514350">
              <a:buFont typeface="+mj-lt"/>
              <a:buAutoNum type="arabicPeriod"/>
            </a:pPr>
            <a:r>
              <a:rPr lang="ru-RU" dirty="0" smtClean="0"/>
              <a:t>Зараза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 algn="r">
              <a:buNone/>
            </a:pPr>
            <a:r>
              <a:rPr lang="ru-RU" dirty="0" smtClean="0"/>
              <a:t>(Г. </a:t>
            </a:r>
            <a:r>
              <a:rPr lang="ru-RU" dirty="0" err="1" smtClean="0"/>
              <a:t>Ле</a:t>
            </a:r>
            <a:r>
              <a:rPr lang="ru-RU" dirty="0" smtClean="0"/>
              <a:t> Бон)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Виды больших групп (Г. Тард)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8358" indent="-514350">
              <a:buFont typeface="+mj-lt"/>
              <a:buAutoNum type="arabicPeriod"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Толпа</a:t>
            </a:r>
            <a:r>
              <a:rPr lang="ru-RU" dirty="0" smtClean="0"/>
              <a:t> (как правило — случайное собрание, предусматривает контакт людей друг с другом)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Публика</a:t>
            </a:r>
            <a:r>
              <a:rPr lang="ru-RU" dirty="0" smtClean="0"/>
              <a:t> (основное — общее эмоциональное состояние, контакт не обязателен, может быть организована при помощи СМИ)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Аудитория</a:t>
            </a:r>
            <a:r>
              <a:rPr lang="ru-RU" dirty="0" smtClean="0"/>
              <a:t> (основной признак — наличие коммуникативной цели)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Общественное мнение (Г. Тард)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«Мнение… есть кратковременная и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более</a:t>
            </a: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или менее логическая группа суждений, которые, отвечая задачам, поставленным современностью, воспроизведены в многочисленных экземплярах, в лицах одной и той же страны, одного и того же времени, одного и того же общества».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Непосредственные факторы мнения (Г. </a:t>
            </a:r>
            <a:r>
              <a:rPr lang="ru-RU" sz="3600" dirty="0" err="1" smtClean="0"/>
              <a:t>Ле</a:t>
            </a:r>
            <a:r>
              <a:rPr lang="ru-RU" sz="3600" dirty="0" smtClean="0"/>
              <a:t> Бон)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образы </a:t>
            </a:r>
          </a:p>
          <a:p>
            <a:pPr lvl="0"/>
            <a:r>
              <a:rPr lang="ru-RU" dirty="0" smtClean="0"/>
              <a:t>слова и формулы </a:t>
            </a:r>
          </a:p>
          <a:p>
            <a:pPr lvl="0"/>
            <a:r>
              <a:rPr lang="ru-RU" dirty="0" smtClean="0"/>
              <a:t>иллюзии </a:t>
            </a:r>
          </a:p>
          <a:p>
            <a:pPr lvl="0"/>
            <a:r>
              <a:rPr lang="ru-RU" dirty="0" smtClean="0"/>
              <a:t>опыт </a:t>
            </a:r>
          </a:p>
          <a:p>
            <a:pPr lvl="0"/>
            <a:r>
              <a:rPr lang="ru-RU" dirty="0" smtClean="0"/>
              <a:t>рассудок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Отдалённые факторы мнения (Г. </a:t>
            </a:r>
            <a:r>
              <a:rPr lang="ru-RU" sz="3600" dirty="0" err="1" smtClean="0"/>
              <a:t>Ле</a:t>
            </a:r>
            <a:r>
              <a:rPr lang="ru-RU" sz="3600" dirty="0" smtClean="0"/>
              <a:t> Бон)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раса </a:t>
            </a:r>
          </a:p>
          <a:p>
            <a:pPr lvl="0"/>
            <a:r>
              <a:rPr lang="ru-RU" dirty="0" smtClean="0"/>
              <a:t>традиции </a:t>
            </a:r>
          </a:p>
          <a:p>
            <a:pPr lvl="0"/>
            <a:r>
              <a:rPr lang="ru-RU" dirty="0" smtClean="0"/>
              <a:t>время</a:t>
            </a:r>
          </a:p>
          <a:p>
            <a:pPr lvl="0"/>
            <a:r>
              <a:rPr lang="ru-RU" dirty="0" smtClean="0"/>
              <a:t>политические и социальные учреждения </a:t>
            </a:r>
          </a:p>
          <a:p>
            <a:pPr lvl="0"/>
            <a:r>
              <a:rPr lang="ru-RU" dirty="0" smtClean="0"/>
              <a:t>образование и воспитание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Свойства толпы (Г. </a:t>
            </a:r>
            <a:r>
              <a:rPr lang="ru-RU" sz="3600" dirty="0" err="1" smtClean="0"/>
              <a:t>Ле</a:t>
            </a:r>
            <a:r>
              <a:rPr lang="ru-RU" sz="3600" dirty="0" smtClean="0"/>
              <a:t> Бон)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импульсивность</a:t>
            </a:r>
          </a:p>
          <a:p>
            <a:pPr lvl="0"/>
            <a:r>
              <a:rPr lang="ru-RU" dirty="0" smtClean="0"/>
              <a:t>внушаемость</a:t>
            </a:r>
          </a:p>
          <a:p>
            <a:pPr lvl="0"/>
            <a:r>
              <a:rPr lang="ru-RU" dirty="0" smtClean="0"/>
              <a:t>преувеличенность и односторонность чувств</a:t>
            </a:r>
          </a:p>
          <a:p>
            <a:pPr lvl="0"/>
            <a:r>
              <a:rPr lang="ru-RU" dirty="0" smtClean="0"/>
              <a:t>нетерпимость</a:t>
            </a:r>
          </a:p>
          <a:p>
            <a:pPr lvl="0"/>
            <a:r>
              <a:rPr lang="ru-RU" dirty="0" smtClean="0"/>
              <a:t>нравственность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«Продолжатели традиций»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З. Фрейд («Психология масс и анализ человеческого Я»)</a:t>
            </a:r>
          </a:p>
          <a:p>
            <a:pPr lvl="0"/>
            <a:r>
              <a:rPr lang="ru-RU" dirty="0" smtClean="0"/>
              <a:t>Б. А. Грушин («Массовое сознание»)</a:t>
            </a:r>
          </a:p>
          <a:p>
            <a:pPr lvl="0"/>
            <a:r>
              <a:rPr lang="ru-RU" dirty="0" smtClean="0"/>
              <a:t>Г. Г. Дилигенский («Социально-политическая психология»)</a:t>
            </a:r>
          </a:p>
          <a:p>
            <a:pPr lvl="0"/>
            <a:r>
              <a:rPr lang="ru-RU" dirty="0" smtClean="0"/>
              <a:t>С. Московичи («Век толп», «Машина, творящая богов»)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общем виде социальная психология — это знание о законах совместного бытия людей.</a:t>
            </a:r>
          </a:p>
          <a:p>
            <a:endParaRPr lang="ru-RU" dirty="0" smtClean="0"/>
          </a:p>
          <a:p>
            <a:r>
              <a:rPr lang="ru-RU" dirty="0" smtClean="0"/>
              <a:t>Социально-психологические знания используются в менеджменте, маркетинге, </a:t>
            </a:r>
            <a:r>
              <a:rPr lang="en-US" dirty="0" smtClean="0"/>
              <a:t>PR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Проблемы психологии толп: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lvl="0" indent="-514350">
              <a:buFont typeface="+mj-lt"/>
              <a:buAutoNum type="arabicPeriod"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Проблема эмпирических данных. </a:t>
            </a:r>
          </a:p>
          <a:p>
            <a:pPr marL="578358" lvl="0" indent="-514350">
              <a:buFont typeface="+mj-lt"/>
              <a:buAutoNum type="arabicPeriod"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Интеграция данных в принципы. </a:t>
            </a:r>
          </a:p>
          <a:p>
            <a:pPr marL="578358" lvl="0" indent="-514350">
              <a:buFont typeface="+mj-lt"/>
              <a:buAutoNum type="arabicPeriod"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Проверка гипотез.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Следствия и выводы «психологии толп»: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Группа представляет собой отдельный объект психологии</a:t>
            </a:r>
          </a:p>
          <a:p>
            <a:r>
              <a:rPr lang="ru-RU" dirty="0" smtClean="0"/>
              <a:t>Поведение человека в группе и индивидуальное поведение следует изучать различными методами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Эксперимент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/>
              <a:t>Методы психологии личности (</a:t>
            </a:r>
            <a:r>
              <a:rPr lang="ru-RU" dirty="0" err="1" smtClean="0"/>
              <a:t>опросники</a:t>
            </a:r>
            <a:r>
              <a:rPr lang="ru-RU" dirty="0" smtClean="0"/>
              <a:t>, другие тестовые методики, проективные методики)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/>
              <a:t>Методы социологии (качественные и количественные)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Предмет социальной психологии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Одним из базовых понятий в социальной психологии является т.н. «малая группа».</a:t>
            </a:r>
          </a:p>
          <a:p>
            <a:endParaRPr lang="ru-RU" dirty="0" smtClean="0"/>
          </a:p>
          <a:p>
            <a:r>
              <a:rPr lang="ru-RU" dirty="0" smtClean="0"/>
              <a:t>Предметом социальной психологии являются те закономерности поведения и деятельности людей, которые оформляются благодаря их включению в различные малые социальные группы; а также характеристики самих этих групп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Социальная психология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Малых групп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Границы группы</a:t>
            </a:r>
          </a:p>
          <a:p>
            <a:r>
              <a:rPr lang="ru-RU" dirty="0" smtClean="0"/>
              <a:t>Лидерство</a:t>
            </a:r>
          </a:p>
          <a:p>
            <a:r>
              <a:rPr lang="ru-RU" dirty="0" smtClean="0"/>
              <a:t>Групповые нормы и ценности</a:t>
            </a:r>
          </a:p>
          <a:p>
            <a:r>
              <a:rPr lang="ru-RU" dirty="0" smtClean="0"/>
              <a:t>Групповое давление (конформизм)</a:t>
            </a:r>
          </a:p>
          <a:p>
            <a:r>
              <a:rPr lang="ru-RU" dirty="0" smtClean="0"/>
              <a:t>Подчинение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Личности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Социальная установка</a:t>
            </a:r>
          </a:p>
          <a:p>
            <a:pPr lvl="1"/>
            <a:r>
              <a:rPr lang="ru-RU" dirty="0" smtClean="0"/>
              <a:t>Теория личностных конструктов</a:t>
            </a:r>
          </a:p>
          <a:p>
            <a:pPr lvl="1"/>
            <a:r>
              <a:rPr lang="ru-RU" dirty="0" smtClean="0"/>
              <a:t>Теория когнитивного диссонанса</a:t>
            </a:r>
          </a:p>
          <a:p>
            <a:r>
              <a:rPr lang="ru-RU" dirty="0" smtClean="0"/>
              <a:t>Атрибутивные процессы</a:t>
            </a:r>
          </a:p>
          <a:p>
            <a:r>
              <a:rPr lang="ru-RU" dirty="0" smtClean="0"/>
              <a:t>Проблема общения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build="p"/>
      <p:bldP spid="4" grpId="0" build="p" animBg="1"/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Социальная психология  малой группы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Определение малой группы: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72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Малая группа </a:t>
            </a:r>
            <a:r>
              <a:rPr lang="ru-RU" dirty="0" smtClean="0"/>
              <a:t>— некоторое количество людей (обычно от 3 до 12), которые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обладают общей целью</a:t>
            </a:r>
            <a:r>
              <a:rPr lang="ru-RU" dirty="0" smtClean="0"/>
              <a:t>, взаимодействуют друг с другом и воспринимают себя как «МЫ» </a:t>
            </a:r>
          </a:p>
          <a:p>
            <a:pPr algn="r">
              <a:buNone/>
            </a:pPr>
            <a:r>
              <a:rPr lang="ru-RU" sz="1300" dirty="0" smtClean="0"/>
              <a:t>(определение из западной социальной психологии)</a:t>
            </a:r>
          </a:p>
          <a:p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Малая группа </a:t>
            </a:r>
            <a:r>
              <a:rPr lang="ru-RU" dirty="0" smtClean="0"/>
              <a:t>— группа, в которой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общественные отношения выступают в форме непосредственных личных контактов</a:t>
            </a:r>
            <a:r>
              <a:rPr lang="ru-RU" dirty="0" smtClean="0"/>
              <a:t>.</a:t>
            </a:r>
          </a:p>
          <a:p>
            <a:pPr algn="r">
              <a:buNone/>
            </a:pPr>
            <a:r>
              <a:rPr lang="ru-RU" sz="1300" dirty="0" smtClean="0"/>
              <a:t>(Г. М. Андреева)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Проблемы теории малых групп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Проблема нижней границы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 </a:t>
            </a:r>
          </a:p>
          <a:p>
            <a:pPr>
              <a:buNone/>
            </a:pPr>
            <a:r>
              <a:rPr lang="ru-RU" sz="2000" dirty="0" smtClean="0"/>
              <a:t>(больше, чем 1)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 </a:t>
            </a:r>
          </a:p>
          <a:p>
            <a:pPr>
              <a:buNone/>
            </a:pPr>
            <a:r>
              <a:rPr lang="ru-RU" sz="2000" dirty="0" smtClean="0"/>
              <a:t>(возникновение большинства и меньшинства)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Проблема верхней границы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7 +/-2</a:t>
            </a:r>
          </a:p>
          <a:p>
            <a:pPr>
              <a:buNone/>
            </a:pPr>
            <a:r>
              <a:rPr lang="ru-RU" sz="2000" dirty="0" smtClean="0"/>
              <a:t>(объём кратковременной памяти)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10-12 </a:t>
            </a:r>
          </a:p>
          <a:p>
            <a:pPr>
              <a:buNone/>
            </a:pPr>
            <a:r>
              <a:rPr lang="ru-RU" sz="2000" dirty="0" smtClean="0"/>
              <a:t>(норма управляемости)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30-40 </a:t>
            </a:r>
          </a:p>
          <a:p>
            <a:pPr>
              <a:buNone/>
            </a:pPr>
            <a:r>
              <a:rPr lang="ru-RU" sz="2000" dirty="0" smtClean="0"/>
              <a:t>(школьный класс)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Эксперименты и экспериментаторы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1920-1925 — серия экспериментов (Ф. </a:t>
            </a:r>
            <a:r>
              <a:rPr lang="ru-RU" dirty="0" err="1" smtClean="0"/>
              <a:t>Оллпорт</a:t>
            </a:r>
            <a:r>
              <a:rPr lang="ru-RU" dirty="0" smtClean="0"/>
              <a:t>, Ф. Мёде, В. Бехтерев)</a:t>
            </a: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1924</a:t>
            </a:r>
            <a:r>
              <a:rPr lang="ru-RU" dirty="0" smtClean="0"/>
              <a:t> —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Хоторнский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эксперимент </a:t>
            </a:r>
            <a:r>
              <a:rPr lang="ru-RU" dirty="0" smtClean="0"/>
              <a:t>(Э. </a:t>
            </a:r>
            <a:r>
              <a:rPr lang="ru-RU" dirty="0" err="1" smtClean="0"/>
              <a:t>Мэйо</a:t>
            </a:r>
            <a:r>
              <a:rPr lang="ru-RU" dirty="0" smtClean="0"/>
              <a:t> и Ф. </a:t>
            </a:r>
            <a:r>
              <a:rPr lang="ru-RU" dirty="0" err="1" smtClean="0"/>
              <a:t>Ротлисбергер</a:t>
            </a:r>
            <a:r>
              <a:rPr lang="ru-RU" dirty="0" smtClean="0"/>
              <a:t>)</a:t>
            </a:r>
          </a:p>
          <a:p>
            <a:r>
              <a:rPr lang="ru-RU" dirty="0" smtClean="0"/>
              <a:t>1955 — конформизм (С. </a:t>
            </a:r>
            <a:r>
              <a:rPr lang="ru-RU" dirty="0" err="1" smtClean="0"/>
              <a:t>Эш</a:t>
            </a:r>
            <a:r>
              <a:rPr lang="ru-RU" dirty="0" smtClean="0"/>
              <a:t>)</a:t>
            </a:r>
          </a:p>
          <a:p>
            <a:r>
              <a:rPr lang="ru-RU" dirty="0" smtClean="0"/>
              <a:t>1960 — серия экспериментов про лидерство Ф. </a:t>
            </a:r>
            <a:r>
              <a:rPr lang="ru-RU" dirty="0" err="1" smtClean="0"/>
              <a:t>Фидлера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1960 — исследование агрессии (С. </a:t>
            </a:r>
            <a:r>
              <a:rPr lang="ru-RU" dirty="0" err="1" smtClean="0"/>
              <a:t>Милграм</a:t>
            </a:r>
            <a:r>
              <a:rPr lang="ru-RU" dirty="0" smtClean="0"/>
              <a:t>)</a:t>
            </a: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1970</a:t>
            </a:r>
            <a:r>
              <a:rPr lang="ru-RU" dirty="0" smtClean="0"/>
              <a:t> — Влияние роли на личность (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«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Стэнфордский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тюремный эксперимент»</a:t>
            </a:r>
            <a:r>
              <a:rPr lang="ru-RU" dirty="0" smtClean="0"/>
              <a:t>, Ф. </a:t>
            </a:r>
            <a:r>
              <a:rPr lang="ru-RU" dirty="0" err="1" smtClean="0"/>
              <a:t>Зимбардо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Темы исследований: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Ценности и нормы</a:t>
            </a:r>
          </a:p>
          <a:p>
            <a:r>
              <a:rPr lang="ru-RU" dirty="0" smtClean="0"/>
              <a:t>Лидерство и подчинение</a:t>
            </a:r>
          </a:p>
          <a:p>
            <a:r>
              <a:rPr lang="ru-RU" dirty="0" smtClean="0"/>
              <a:t>Групповая динамика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становления социальной психологии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628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Ценности и нормы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ценности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предусматривают внутреннее согласие</a:t>
            </a:r>
          </a:p>
          <a:p>
            <a:r>
              <a:rPr lang="ru-RU" dirty="0" smtClean="0"/>
              <a:t>иерархичны</a:t>
            </a:r>
          </a:p>
          <a:p>
            <a:r>
              <a:rPr lang="ru-RU" dirty="0" smtClean="0"/>
              <a:t>в каждом случае иерархия индивидуальна</a:t>
            </a:r>
          </a:p>
          <a:p>
            <a:r>
              <a:rPr lang="ru-RU" dirty="0" smtClean="0"/>
              <a:t>за несоблюдение ценности следует единственная санкция — муки совести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нормы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не предусматривают согласия</a:t>
            </a:r>
          </a:p>
          <a:p>
            <a:r>
              <a:rPr lang="ru-RU" dirty="0" smtClean="0"/>
              <a:t>в каждом конкретном случае задаются той группой,  в которую включён человек</a:t>
            </a:r>
          </a:p>
          <a:p>
            <a:r>
              <a:rPr lang="ru-RU" dirty="0" smtClean="0"/>
              <a:t>за несоблюдение нормы следует санкция, одобренная группой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норм (Р. </a:t>
            </a:r>
            <a:r>
              <a:rPr lang="ru-RU" dirty="0" err="1" smtClean="0"/>
              <a:t>Хардин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Нормы различия</a:t>
            </a:r>
          </a:p>
          <a:p>
            <a:pPr lvl="1">
              <a:buNone/>
            </a:pPr>
            <a:r>
              <a:rPr lang="ru-RU" dirty="0" smtClean="0"/>
              <a:t>(определяют взаимодействие между группами)</a:t>
            </a: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Нормы исключения</a:t>
            </a:r>
          </a:p>
          <a:p>
            <a:pPr lvl="1">
              <a:buNone/>
            </a:pPr>
            <a:r>
              <a:rPr lang="ru-RU" dirty="0" smtClean="0"/>
              <a:t>(определяют взаимодействие внутри группы)</a:t>
            </a: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Универсальные нормы</a:t>
            </a:r>
          </a:p>
          <a:p>
            <a:pPr lvl="1">
              <a:buNone/>
            </a:pPr>
            <a:r>
              <a:rPr lang="ru-RU" dirty="0" smtClean="0"/>
              <a:t>(определяют общие правила поведения)</a:t>
            </a:r>
          </a:p>
          <a:p>
            <a:pPr lvl="1"/>
            <a:r>
              <a:rPr lang="ru-RU" dirty="0" smtClean="0"/>
              <a:t>Честь</a:t>
            </a:r>
          </a:p>
          <a:p>
            <a:pPr lvl="1"/>
            <a:r>
              <a:rPr lang="ru-RU" dirty="0" smtClean="0"/>
              <a:t>Чувство вины</a:t>
            </a:r>
          </a:p>
          <a:p>
            <a:pPr lvl="1"/>
            <a:r>
              <a:rPr lang="ru-RU" dirty="0" smtClean="0"/>
              <a:t>Кровная месть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Конформизм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Следование индивида поведению группы в результате реального или воображаемого её давления.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Коллективизм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Осознанное единство целей индивида и группы как результат принятия и разделения индивидом групповых ценностей.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Эксперимент С. </a:t>
            </a:r>
            <a:r>
              <a:rPr lang="ru-RU" dirty="0" err="1" smtClean="0"/>
              <a:t>Эша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1538" y="1600200"/>
            <a:ext cx="2786082" cy="45259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ru-RU" dirty="0" smtClean="0"/>
              <a:t>Карточка 1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57818" y="1600200"/>
            <a:ext cx="2714644" cy="45259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ru-RU" dirty="0" smtClean="0"/>
              <a:t>Карточка 2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3214686"/>
            <a:ext cx="214314" cy="257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643702" y="3214686"/>
            <a:ext cx="214314" cy="257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2214554"/>
            <a:ext cx="214314" cy="3571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071802" y="4143380"/>
            <a:ext cx="214314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Эксперимент С. </a:t>
            </a:r>
            <a:r>
              <a:rPr lang="ru-RU" dirty="0" err="1" smtClean="0"/>
              <a:t>Эша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Численность подставных испытуемых —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6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Мнению группы в этом случае следовали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37%</a:t>
            </a:r>
            <a:r>
              <a:rPr lang="ru-RU" dirty="0" smtClean="0"/>
              <a:t> испытуемых.</a:t>
            </a:r>
          </a:p>
          <a:p>
            <a:r>
              <a:rPr lang="ru-RU" dirty="0" smtClean="0"/>
              <a:t>В разных сериях численность варьировалась от 3 до 12.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влияния (М. </a:t>
            </a:r>
            <a:r>
              <a:rPr lang="ru-RU" dirty="0" err="1" smtClean="0"/>
              <a:t>Дойч</a:t>
            </a:r>
            <a:r>
              <a:rPr lang="ru-RU" dirty="0" smtClean="0"/>
              <a:t>, Г. </a:t>
            </a:r>
            <a:r>
              <a:rPr lang="ru-RU" dirty="0" err="1" smtClean="0"/>
              <a:t>Джерард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Нормативное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Результат принуждения.</a:t>
            </a:r>
          </a:p>
          <a:p>
            <a:r>
              <a:rPr lang="ru-RU" dirty="0" smtClean="0"/>
              <a:t>Основано на неприемлемости санкций для отдельного индивида.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Информационное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Результат того, что группа информирует индивида.</a:t>
            </a:r>
          </a:p>
          <a:p>
            <a:r>
              <a:rPr lang="ru-RU" dirty="0" smtClean="0"/>
              <a:t>Основано на предположении о ценности информации, которая может быть сообщена группой.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Подчинение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Эксперимент С. </a:t>
            </a:r>
            <a:r>
              <a:rPr lang="ru-RU" dirty="0" err="1" smtClean="0"/>
              <a:t>Милграма</a:t>
            </a:r>
            <a:r>
              <a:rPr lang="ru-RU" dirty="0" smtClean="0"/>
              <a:t>. Приняло участие 40 мужчин.</a:t>
            </a:r>
          </a:p>
          <a:p>
            <a:r>
              <a:rPr lang="ru-RU" dirty="0" smtClean="0"/>
              <a:t>Первые испытуемые вышли из эксперимента на показателе в 300 вольт.</a:t>
            </a:r>
          </a:p>
          <a:p>
            <a:r>
              <a:rPr lang="ru-RU" dirty="0" smtClean="0"/>
              <a:t>26 испытуемых дошли до максимального показателя напряжения (450 вольт).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и идентичность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Роль — социальные ожидания от группы.</a:t>
            </a:r>
          </a:p>
          <a:p>
            <a:r>
              <a:rPr lang="ru-RU" dirty="0" smtClean="0"/>
              <a:t>Идентичность — «переживание роли».</a:t>
            </a:r>
          </a:p>
          <a:p>
            <a:endParaRPr lang="ru-RU" dirty="0" smtClean="0"/>
          </a:p>
          <a:p>
            <a:r>
              <a:rPr lang="ru-RU" dirty="0" smtClean="0"/>
              <a:t>Роли всегда представляют собой пары («палач» — «жертва»)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</a:t>
            </a:r>
            <a:r>
              <a:rPr lang="ru-RU" dirty="0" err="1" smtClean="0"/>
              <a:t>Стэнфордский</a:t>
            </a:r>
            <a:r>
              <a:rPr lang="ru-RU" dirty="0" smtClean="0"/>
              <a:t> тюремный эксперимент»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Провёл Ф. </a:t>
            </a:r>
            <a:r>
              <a:rPr lang="ru-RU" dirty="0" err="1" smtClean="0"/>
              <a:t>Зимбардо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Цель — изучить поведение человека в условиях тюремного заключения и оценить, как роль влияет на поведения человека.</a:t>
            </a:r>
          </a:p>
          <a:p>
            <a:r>
              <a:rPr lang="ru-RU" dirty="0" smtClean="0"/>
              <a:t>При расчётной длительности в 2 недели, эксперимент пришлось закончить на 5 день.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История становления социальной психологии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360 г до н. э. — Платон («Государство»)</a:t>
            </a:r>
          </a:p>
          <a:p>
            <a:r>
              <a:rPr lang="ru-RU" dirty="0" smtClean="0"/>
              <a:t>1512 — Николо </a:t>
            </a:r>
            <a:r>
              <a:rPr lang="ru-RU" dirty="0" err="1" smtClean="0"/>
              <a:t>Маккиавелли</a:t>
            </a:r>
            <a:r>
              <a:rPr lang="ru-RU" dirty="0" smtClean="0"/>
              <a:t> («Государь»)</a:t>
            </a:r>
          </a:p>
          <a:p>
            <a:r>
              <a:rPr lang="ru-RU" dirty="0" smtClean="0"/>
              <a:t>1879 — рождение психологии как науки (лаборатория экспериментальной психологии в Лейпциге, В. Вундт)</a:t>
            </a:r>
          </a:p>
          <a:p>
            <a:r>
              <a:rPr lang="ru-RU" dirty="0" smtClean="0"/>
              <a:t>1892 — Г. Тард («Мнение и толпа»)</a:t>
            </a:r>
          </a:p>
          <a:p>
            <a:r>
              <a:rPr lang="ru-RU" dirty="0" smtClean="0"/>
              <a:t>1895 — Г. </a:t>
            </a:r>
            <a:r>
              <a:rPr lang="ru-RU" dirty="0" err="1" smtClean="0"/>
              <a:t>Ле</a:t>
            </a:r>
            <a:r>
              <a:rPr lang="ru-RU" dirty="0" smtClean="0"/>
              <a:t> Бон («Психология толп»)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Лидерство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Теории </a:t>
            </a:r>
            <a:r>
              <a:rPr lang="ru-RU" dirty="0" err="1" smtClean="0"/>
              <a:t>харизмы</a:t>
            </a:r>
            <a:r>
              <a:rPr lang="ru-RU" dirty="0" smtClean="0"/>
              <a:t>.</a:t>
            </a:r>
          </a:p>
          <a:p>
            <a:pPr lvl="1">
              <a:buNone/>
            </a:pPr>
            <a:r>
              <a:rPr lang="ru-RU" dirty="0" smtClean="0"/>
              <a:t>(М. Вебер)</a:t>
            </a:r>
          </a:p>
          <a:p>
            <a:r>
              <a:rPr lang="ru-RU" dirty="0" smtClean="0"/>
              <a:t>Теории черт (факторные теории).</a:t>
            </a:r>
          </a:p>
          <a:p>
            <a:pPr lvl="1">
              <a:buNone/>
            </a:pPr>
            <a:r>
              <a:rPr lang="ru-RU" dirty="0" smtClean="0"/>
              <a:t>(Р. </a:t>
            </a:r>
            <a:r>
              <a:rPr lang="ru-RU" dirty="0" err="1" smtClean="0"/>
              <a:t>Кеттелл</a:t>
            </a:r>
            <a:r>
              <a:rPr lang="ru-RU" dirty="0" smtClean="0"/>
              <a:t>, Г. </a:t>
            </a:r>
            <a:r>
              <a:rPr lang="ru-RU" dirty="0" err="1" smtClean="0"/>
              <a:t>Оллпорт</a:t>
            </a:r>
            <a:r>
              <a:rPr lang="ru-RU" dirty="0" smtClean="0"/>
              <a:t>)</a:t>
            </a:r>
          </a:p>
          <a:p>
            <a:r>
              <a:rPr lang="ru-RU" dirty="0" smtClean="0"/>
              <a:t>Теории стилей.</a:t>
            </a:r>
          </a:p>
          <a:p>
            <a:pPr lvl="1">
              <a:buNone/>
            </a:pPr>
            <a:r>
              <a:rPr lang="ru-RU" dirty="0" smtClean="0"/>
              <a:t>(К.Левин)</a:t>
            </a:r>
          </a:p>
          <a:p>
            <a:r>
              <a:rPr lang="ru-RU" dirty="0" smtClean="0"/>
              <a:t>Ситуативные / системные теории.</a:t>
            </a:r>
          </a:p>
          <a:p>
            <a:pPr lvl="1">
              <a:buNone/>
            </a:pPr>
            <a:r>
              <a:rPr lang="ru-RU" dirty="0" smtClean="0"/>
              <a:t>(Ф. </a:t>
            </a:r>
            <a:r>
              <a:rPr lang="ru-RU" dirty="0" err="1" smtClean="0"/>
              <a:t>Фидлер</a:t>
            </a:r>
            <a:r>
              <a:rPr lang="ru-RU" dirty="0" smtClean="0"/>
              <a:t>, П. </a:t>
            </a:r>
            <a:r>
              <a:rPr lang="ru-RU" dirty="0" err="1" smtClean="0"/>
              <a:t>Херши</a:t>
            </a:r>
            <a:r>
              <a:rPr lang="ru-RU" dirty="0" smtClean="0"/>
              <a:t>, К. </a:t>
            </a:r>
            <a:r>
              <a:rPr lang="ru-RU" dirty="0" err="1" smtClean="0"/>
              <a:t>Бланшар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групп по Ф. </a:t>
            </a:r>
            <a:r>
              <a:rPr lang="ru-RU" dirty="0" err="1" smtClean="0"/>
              <a:t>Фидлеру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Группы совместного действия (групповое достижение — простая сумма индивидуальных).</a:t>
            </a:r>
          </a:p>
          <a:p>
            <a:r>
              <a:rPr lang="ru-RU" dirty="0" smtClean="0"/>
              <a:t>Группы противодействия (цели подгрупп несовместимы).</a:t>
            </a: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Группы содействия </a:t>
            </a:r>
            <a:r>
              <a:rPr lang="ru-RU" dirty="0" smtClean="0"/>
              <a:t>(достижение общей цели требует координации и взаимодействия).</a:t>
            </a: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Лидер — член группы, назначенный или выбранный для того, чтобы координировать действия всей группы</a:t>
            </a:r>
          </a:p>
          <a:p>
            <a:pPr algn="r">
              <a:buNone/>
            </a:pPr>
            <a:r>
              <a:rPr lang="ru-RU" sz="2400" dirty="0" smtClean="0"/>
              <a:t>(Ф. </a:t>
            </a:r>
            <a:r>
              <a:rPr lang="ru-RU" sz="2400" dirty="0" err="1" smtClean="0"/>
              <a:t>Фидлер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показатели теории </a:t>
            </a:r>
            <a:r>
              <a:rPr lang="ru-RU" dirty="0" err="1" smtClean="0"/>
              <a:t>Фидлера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LPC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— индекс наименее предпочитаемого сотрудника.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/>
              <a:t>MPC</a:t>
            </a:r>
            <a:r>
              <a:rPr lang="ru-RU" dirty="0" smtClean="0"/>
              <a:t> — индекс наиболее предпочитаемого сотрудника.</a:t>
            </a:r>
            <a:endParaRPr lang="en-US" dirty="0" smtClean="0"/>
          </a:p>
          <a:p>
            <a:r>
              <a:rPr lang="en-US" dirty="0" err="1" smtClean="0"/>
              <a:t>Aso</a:t>
            </a:r>
            <a:r>
              <a:rPr lang="ru-RU" dirty="0" smtClean="0"/>
              <a:t> — мера сходства </a:t>
            </a:r>
            <a:r>
              <a:rPr lang="en-US" dirty="0" smtClean="0"/>
              <a:t>LPC</a:t>
            </a:r>
            <a:r>
              <a:rPr lang="ru-RU" dirty="0" smtClean="0"/>
              <a:t> и</a:t>
            </a:r>
            <a:r>
              <a:rPr lang="en-US" dirty="0" smtClean="0"/>
              <a:t> MPC.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LPC </a:t>
            </a:r>
            <a:r>
              <a:rPr lang="ru-RU" dirty="0" smtClean="0"/>
              <a:t>и </a:t>
            </a:r>
            <a:r>
              <a:rPr lang="en-US" dirty="0" smtClean="0"/>
              <a:t>MPC </a:t>
            </a:r>
            <a:r>
              <a:rPr lang="ru-RU" dirty="0" smtClean="0"/>
              <a:t>получаются при помощи шкал семантического дифференциала.</a:t>
            </a: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Ясность цели.</a:t>
            </a:r>
          </a:p>
          <a:p>
            <a:r>
              <a:rPr lang="ru-RU" dirty="0" smtClean="0"/>
              <a:t>Количество решений.</a:t>
            </a:r>
          </a:p>
          <a:p>
            <a:r>
              <a:rPr lang="ru-RU" dirty="0" smtClean="0"/>
              <a:t>Степень предпочтительности решений.</a:t>
            </a:r>
          </a:p>
          <a:p>
            <a:r>
              <a:rPr lang="ru-RU" dirty="0" smtClean="0"/>
              <a:t>Дополнительные ограничения.</a:t>
            </a: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LPC </a:t>
            </a:r>
            <a:r>
              <a:rPr lang="ru-RU" dirty="0" smtClean="0"/>
              <a:t>и эффективность.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Лидер с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высоким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LPC </a:t>
            </a:r>
            <a:r>
              <a:rPr lang="ru-RU" dirty="0" smtClean="0"/>
              <a:t>ориентирован на отношения и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максимально эффективен при решении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среднеструктурированных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задач.</a:t>
            </a:r>
          </a:p>
          <a:p>
            <a:r>
              <a:rPr lang="ru-RU" dirty="0" smtClean="0"/>
              <a:t>Лидер с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низким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LPC </a:t>
            </a:r>
            <a:r>
              <a:rPr lang="ru-RU" dirty="0" smtClean="0"/>
              <a:t>ориентирован на задачу, и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максимально эффективен при решении либо неструктурированных, либо предельно структурированных задач.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«Бельгийский эксперимент»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Участвовало 96 групп.</a:t>
            </a:r>
          </a:p>
          <a:p>
            <a:r>
              <a:rPr lang="ru-RU" dirty="0" smtClean="0"/>
              <a:t>Цель — оценить влияние опыта руководителя на эффективность группы.</a:t>
            </a:r>
          </a:p>
          <a:p>
            <a:r>
              <a:rPr lang="ru-RU" dirty="0" smtClean="0"/>
              <a:t>В результате влияния не обнаружено.</a:t>
            </a: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Социометрия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Автор — Дж. Морено.</a:t>
            </a:r>
          </a:p>
          <a:p>
            <a:r>
              <a:rPr lang="ru-RU" dirty="0" smtClean="0"/>
              <a:t>Предназначена для анализа структуры группы.</a:t>
            </a:r>
          </a:p>
          <a:p>
            <a:r>
              <a:rPr lang="ru-RU" dirty="0" smtClean="0"/>
              <a:t>Ориентирована на изучение эмоциональных взаимосвязей.</a:t>
            </a: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Обладает мощным формирующим эффектом.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Социометрические критерии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коммуникативные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96837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Касаются общения и всего, что с ним связано.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гностические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96837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Касаются поведения и формирования образцов.</a:t>
            </a:r>
            <a:endParaRPr lang="ru-RU" dirty="0"/>
          </a:p>
        </p:txBody>
      </p:sp>
      <p:sp>
        <p:nvSpPr>
          <p:cNvPr id="7" name="Содержимое 3"/>
          <p:cNvSpPr txBox="1">
            <a:spLocks/>
          </p:cNvSpPr>
          <p:nvPr/>
        </p:nvSpPr>
        <p:spPr>
          <a:xfrm>
            <a:off x="428596" y="3286124"/>
            <a:ext cx="8001056" cy="2786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Все критерии могут быть как позитивными, так и негативными.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социометрические показатели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Социометрический статус (мера выборов, полученных человеком)</a:t>
            </a:r>
          </a:p>
          <a:p>
            <a:r>
              <a:rPr lang="ru-RU" dirty="0" smtClean="0"/>
              <a:t>Эмоциональная экспансивность (мера выборов, отданных человеком в группу)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История становления социальной психологии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1908 — официальная дата рождения социальной психологии. </a:t>
            </a:r>
            <a:r>
              <a:rPr lang="ru-RU" dirty="0" smtClean="0"/>
              <a:t>В этом году вышли два учебника:</a:t>
            </a:r>
          </a:p>
          <a:p>
            <a:pPr>
              <a:buNone/>
            </a:pPr>
            <a:r>
              <a:rPr lang="en-US" sz="2000" dirty="0" smtClean="0"/>
              <a:t>An Introduction to Social psychology</a:t>
            </a: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smtClean="0"/>
              <a:t>	(</a:t>
            </a:r>
            <a:r>
              <a:rPr lang="en-US" sz="2000" dirty="0" smtClean="0"/>
              <a:t>William McDougall</a:t>
            </a:r>
            <a:r>
              <a:rPr lang="ru-RU" sz="2000" smtClean="0"/>
              <a:t>) («Введение </a:t>
            </a:r>
            <a:r>
              <a:rPr lang="ru-RU" sz="2000" dirty="0" smtClean="0"/>
              <a:t>в </a:t>
            </a:r>
            <a:r>
              <a:rPr lang="ru-RU" sz="2000" smtClean="0"/>
              <a:t>социальную психологию»)</a:t>
            </a:r>
            <a:endParaRPr lang="ru-RU" sz="2000" dirty="0" smtClean="0"/>
          </a:p>
          <a:p>
            <a:pPr>
              <a:buNone/>
            </a:pPr>
            <a:r>
              <a:rPr lang="en-US" sz="2000" dirty="0" smtClean="0"/>
              <a:t>Social Psychology</a:t>
            </a:r>
            <a:r>
              <a:rPr lang="ru-RU" sz="2000" dirty="0" smtClean="0"/>
              <a:t>: </a:t>
            </a:r>
            <a:r>
              <a:rPr lang="en-US" sz="2000" dirty="0" smtClean="0"/>
              <a:t>an outline and source book</a:t>
            </a: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smtClean="0"/>
              <a:t>	(</a:t>
            </a:r>
            <a:r>
              <a:rPr lang="en-US" sz="2000" dirty="0" smtClean="0"/>
              <a:t>Edward </a:t>
            </a:r>
            <a:r>
              <a:rPr lang="en-US" sz="2000" dirty="0" err="1" smtClean="0"/>
              <a:t>Alsworth</a:t>
            </a:r>
            <a:r>
              <a:rPr lang="en-US" sz="2000" dirty="0" smtClean="0"/>
              <a:t> Ross</a:t>
            </a:r>
            <a:r>
              <a:rPr lang="ru-RU" sz="2000" dirty="0" smtClean="0"/>
              <a:t>) («Социальная психология: контуры и истоки»)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формы представления результатов социометрии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Социоматрица</a:t>
            </a:r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dirty="0" err="1" smtClean="0"/>
              <a:t>Социограмма</a:t>
            </a:r>
            <a:endParaRPr lang="ru-RU" dirty="0" smtClean="0"/>
          </a:p>
          <a:p>
            <a:pPr lvl="1"/>
            <a:r>
              <a:rPr lang="ru-RU" dirty="0" err="1" smtClean="0"/>
              <a:t>Проксиграмма</a:t>
            </a:r>
            <a:endParaRPr lang="ru-RU" dirty="0" smtClean="0"/>
          </a:p>
          <a:p>
            <a:pPr lvl="1"/>
            <a:r>
              <a:rPr lang="ru-RU" dirty="0" smtClean="0"/>
              <a:t>«Схема-мишень»</a:t>
            </a: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Социальная психология личности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Социальная установка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Понятие введено в 1918 году У. Томасом и Ф. В. </a:t>
            </a:r>
            <a:r>
              <a:rPr lang="ru-RU" dirty="0" err="1" smtClean="0"/>
              <a:t>Знанецким</a:t>
            </a:r>
            <a:r>
              <a:rPr lang="ru-RU" dirty="0" smtClean="0"/>
              <a:t> в работе «Польский крестьянин в Европе и Америке».</a:t>
            </a:r>
          </a:p>
          <a:p>
            <a:r>
              <a:rPr lang="ru-RU" dirty="0" smtClean="0"/>
              <a:t>Социальная установка — целостное отношение к объекту, характеризующееся, в первую очередь, готовностью человека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осуществлять поведение </a:t>
            </a:r>
            <a:r>
              <a:rPr lang="ru-RU" dirty="0" smtClean="0"/>
              <a:t>в отношении этого объекта.</a:t>
            </a:r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Различия понятий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Социальная установка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Англоязычный эквивалент — </a:t>
            </a:r>
            <a:r>
              <a:rPr lang="en-US" dirty="0" smtClean="0"/>
              <a:t>attitude.</a:t>
            </a:r>
            <a:endParaRPr lang="ru-RU" dirty="0" smtClean="0"/>
          </a:p>
          <a:p>
            <a:r>
              <a:rPr lang="ru-RU" dirty="0" smtClean="0"/>
              <a:t>Механизм поведения.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Установка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Англоязычный эквивалент — </a:t>
            </a:r>
            <a:r>
              <a:rPr lang="en-US" dirty="0" smtClean="0"/>
              <a:t>set.</a:t>
            </a:r>
          </a:p>
          <a:p>
            <a:r>
              <a:rPr lang="ru-RU" dirty="0" smtClean="0"/>
              <a:t>Механизм восприятия.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Парадокс </a:t>
            </a:r>
            <a:r>
              <a:rPr lang="ru-RU" dirty="0" err="1" smtClean="0"/>
              <a:t>ЛаПьера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Феномен расхождения между установкой и поведением.</a:t>
            </a:r>
          </a:p>
          <a:p>
            <a:endParaRPr lang="ru-RU" dirty="0" smtClean="0"/>
          </a:p>
          <a:p>
            <a:r>
              <a:rPr lang="ru-RU" dirty="0" smtClean="0"/>
              <a:t>Обнаружен Р. </a:t>
            </a:r>
            <a:r>
              <a:rPr lang="ru-RU" dirty="0" err="1" smtClean="0"/>
              <a:t>ЛаПьером</a:t>
            </a:r>
            <a:r>
              <a:rPr lang="ru-RU" dirty="0" smtClean="0"/>
              <a:t> в ходе полевого эксперимента.</a:t>
            </a:r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социальной установки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Введена в начале 1940х годов М. Смитом.</a:t>
            </a:r>
          </a:p>
          <a:p>
            <a:endParaRPr lang="ru-RU" dirty="0" smtClean="0"/>
          </a:p>
          <a:p>
            <a:r>
              <a:rPr lang="ru-RU" dirty="0" smtClean="0"/>
              <a:t>Когнитивный компонент (знание).</a:t>
            </a:r>
          </a:p>
          <a:p>
            <a:r>
              <a:rPr lang="ru-RU" dirty="0" smtClean="0"/>
              <a:t>Эмоциональный компонент (оценка).</a:t>
            </a:r>
          </a:p>
          <a:p>
            <a:r>
              <a:rPr lang="ru-RU" dirty="0" smtClean="0"/>
              <a:t>Поведенческий компонент.</a:t>
            </a:r>
            <a:endParaRPr lang="ru-R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Когнитивный диссонанс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Понятие введено Леоном </a:t>
            </a:r>
            <a:r>
              <a:rPr lang="ru-RU" dirty="0" err="1" smtClean="0"/>
              <a:t>Фестингером</a:t>
            </a:r>
            <a:r>
              <a:rPr lang="ru-RU" dirty="0" smtClean="0"/>
              <a:t> в 1950х годах.</a:t>
            </a:r>
          </a:p>
          <a:p>
            <a:endParaRPr lang="ru-RU" dirty="0" smtClean="0"/>
          </a:p>
          <a:p>
            <a:r>
              <a:rPr lang="ru-RU" dirty="0" smtClean="0"/>
              <a:t>Когнитивный диссонанс — состояние рассогласования между знаниями об объектах и явлениях внешнего мира.</a:t>
            </a:r>
          </a:p>
          <a:p>
            <a:endParaRPr lang="ru-RU" dirty="0" smtClean="0"/>
          </a:p>
          <a:p>
            <a:r>
              <a:rPr lang="ru-RU" dirty="0" smtClean="0"/>
              <a:t>Базовое следствие теории когнитивного диссонанса: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 состоянии диссонанса человек целенаправленно ищет информацию, способную разрешить диссонанс.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Теории личностных конструктов </a:t>
            </a:r>
            <a:br>
              <a:rPr lang="ru-RU" dirty="0" smtClean="0"/>
            </a:br>
            <a:r>
              <a:rPr lang="ru-RU" dirty="0" smtClean="0"/>
              <a:t>(Дж. </a:t>
            </a:r>
            <a:r>
              <a:rPr lang="ru-RU" dirty="0" err="1" smtClean="0"/>
              <a:t>Келли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Согласно теории Дж. </a:t>
            </a:r>
            <a:r>
              <a:rPr lang="ru-RU" dirty="0" err="1" smtClean="0"/>
              <a:t>Келли</a:t>
            </a:r>
            <a:r>
              <a:rPr lang="ru-RU" dirty="0" smtClean="0"/>
              <a:t>, любой человек описывает объекты и явления внешнего мира при помощи бинарных оппозиций (конструктов).</a:t>
            </a:r>
          </a:p>
          <a:p>
            <a:endParaRPr lang="ru-RU" dirty="0" smtClean="0"/>
          </a:p>
          <a:p>
            <a:r>
              <a:rPr lang="ru-RU" dirty="0" smtClean="0"/>
              <a:t>Чем больше конструктов человек использует для описания одного объекта — тем выше его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когнитивная сложность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Когнитивная сложность прямо соотносится с адаптивностью.</a:t>
            </a:r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Теории каузальной атрибуции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Каузальная атрибуция </a:t>
            </a:r>
            <a:r>
              <a:rPr lang="ru-RU" dirty="0" smtClean="0"/>
              <a:t>— процесс приписывания причин происходящим событиям и поведению других людей.</a:t>
            </a: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Фундаментальная ошибка атрибуции </a:t>
            </a:r>
            <a:r>
              <a:rPr lang="ru-RU" dirty="0" smtClean="0"/>
              <a:t>— тенденция преувеличивать диспозиционные и недооценивать ситуационные влияния при интерпретации поведения других.</a:t>
            </a:r>
            <a:endParaRPr lang="ru-R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измерения социальных установок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Шкала равных интервалов </a:t>
            </a:r>
            <a:r>
              <a:rPr lang="ru-RU" dirty="0" err="1" smtClean="0"/>
              <a:t>Терстоуна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Шкала суммируемых оценок </a:t>
            </a:r>
            <a:r>
              <a:rPr lang="ru-RU" dirty="0" err="1" smtClean="0"/>
              <a:t>Лайкерта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Шкалограмма</a:t>
            </a:r>
            <a:r>
              <a:rPr lang="ru-RU" dirty="0" smtClean="0"/>
              <a:t> </a:t>
            </a:r>
            <a:r>
              <a:rPr lang="ru-RU" dirty="0" err="1" smtClean="0"/>
              <a:t>Гуттмана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Семантический дифференциал </a:t>
            </a:r>
            <a:r>
              <a:rPr lang="ru-RU" dirty="0" err="1" smtClean="0"/>
              <a:t>Осгуда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История становления социальной психологии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1913 — «Психология с точки зрения </a:t>
            </a:r>
            <a:r>
              <a:rPr lang="ru-RU" dirty="0" err="1" smtClean="0"/>
              <a:t>бихевиориста</a:t>
            </a:r>
            <a:r>
              <a:rPr lang="ru-RU" dirty="0" smtClean="0"/>
              <a:t>» (Дж. Уотсон)</a:t>
            </a:r>
          </a:p>
          <a:p>
            <a:r>
              <a:rPr lang="ru-RU" dirty="0" smtClean="0"/>
              <a:t>1918 — введение понятия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социальной установки</a:t>
            </a:r>
          </a:p>
          <a:p>
            <a:r>
              <a:rPr lang="ru-RU" dirty="0" smtClean="0"/>
              <a:t>1920 — начало первого экспериментального периода</a:t>
            </a:r>
          </a:p>
          <a:p>
            <a:r>
              <a:rPr lang="ru-RU" dirty="0" smtClean="0"/>
              <a:t>1924 — начало первого этапа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Хоторнских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исследований</a:t>
            </a:r>
          </a:p>
          <a:p>
            <a:r>
              <a:rPr lang="ru-RU" dirty="0" smtClean="0"/>
              <a:t>1932 — переезд К. Левина в США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Проблема общения в социальной психологии</a:t>
            </a:r>
            <a:endParaRPr lang="ru-RU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процесса общения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Перцепция (восприятие).</a:t>
            </a:r>
          </a:p>
          <a:p>
            <a:r>
              <a:rPr lang="ru-RU" dirty="0" smtClean="0"/>
              <a:t>Коммуникация (передача информации).</a:t>
            </a:r>
          </a:p>
          <a:p>
            <a:r>
              <a:rPr lang="ru-RU" dirty="0" smtClean="0"/>
              <a:t>Интеракция (взаимодействие).</a:t>
            </a:r>
            <a:endParaRPr lang="ru-RU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Вербальное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Слова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Невербальное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Мимика</a:t>
            </a:r>
          </a:p>
          <a:p>
            <a:r>
              <a:rPr lang="ru-RU" dirty="0" smtClean="0"/>
              <a:t>Жесты</a:t>
            </a:r>
          </a:p>
          <a:p>
            <a:r>
              <a:rPr lang="ru-RU" dirty="0" smtClean="0"/>
              <a:t>Интонация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Коммуникативная 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Степень, в которой моё представление о себе соответствует представлению партнёра обо мне.</a:t>
            </a:r>
          </a:p>
          <a:p>
            <a:endParaRPr lang="ru-RU" dirty="0" smtClean="0"/>
          </a:p>
          <a:p>
            <a:r>
              <a:rPr lang="ru-RU" dirty="0" smtClean="0"/>
              <a:t>Является необходимым условием эффективного общения.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История становления социальной психологии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1933 — окончание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Хоторнских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исследований</a:t>
            </a:r>
          </a:p>
          <a:p>
            <a:r>
              <a:rPr lang="ru-RU" dirty="0" smtClean="0"/>
              <a:t>1938 — публикация результатов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Хоторнских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исследований</a:t>
            </a:r>
          </a:p>
          <a:p>
            <a:r>
              <a:rPr lang="ru-RU" dirty="0" smtClean="0"/>
              <a:t>1941-1942 — введение трёхкомпонентной структуры социальной установки</a:t>
            </a:r>
          </a:p>
          <a:p>
            <a:r>
              <a:rPr lang="ru-RU" dirty="0" smtClean="0"/>
              <a:t>1950 — начало второго экспериментального периода</a:t>
            </a:r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dirty="0" smtClean="0"/>
              <a:t>1960-1970 — сотрудничество с менеджментом (тренинги и т.п.)</a:t>
            </a:r>
          </a:p>
          <a:p>
            <a:r>
              <a:rPr lang="ru-RU" dirty="0" smtClean="0"/>
              <a:t>1990 — исследования этнической идентичности и межнациональных конфликтов</a:t>
            </a:r>
          </a:p>
          <a:p>
            <a:r>
              <a:rPr lang="ru-RU" dirty="0" smtClean="0"/>
              <a:t>Настоящее время — исследования терроризма.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Социальная психология как предметная дисциплина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фокус — изучение поведения</a:t>
            </a:r>
          </a:p>
          <a:p>
            <a:r>
              <a:rPr lang="ru-RU" dirty="0" smtClean="0"/>
              <a:t>цель — предсказание поведения человека и его модификация</a:t>
            </a:r>
          </a:p>
          <a:p>
            <a:r>
              <a:rPr lang="ru-RU" dirty="0" smtClean="0"/>
              <a:t>не занимается душевными и, тем более, духовными процессами</a:t>
            </a:r>
          </a:p>
          <a:p>
            <a:r>
              <a:rPr lang="ru-RU" dirty="0" smtClean="0"/>
              <a:t>в строгом смысле слова — не наука</a:t>
            </a: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классическая социальная психология — западная социальная психология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632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Социальная психология в системе наук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и</a:t>
            </a:r>
            <a:r>
              <a:rPr lang="ru-RU" dirty="0" err="1" smtClean="0"/>
              <a:t>нтрадисциплинарный</a:t>
            </a:r>
            <a:r>
              <a:rPr lang="ru-RU" dirty="0" smtClean="0"/>
              <a:t> подход (часть психологи либо социологии)</a:t>
            </a:r>
          </a:p>
          <a:p>
            <a:r>
              <a:rPr lang="ru-RU" dirty="0" err="1" smtClean="0"/>
              <a:t>интердисциплинарный</a:t>
            </a:r>
            <a:r>
              <a:rPr lang="ru-RU" dirty="0" smtClean="0"/>
              <a:t> подход (особая область знаний со своими методами)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99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Y2NjY2NiIvPg0KCQk8dWljb2xvciBuYW1lPSJnbG93IiB2YWx1ZT0iMHgzNUQzMzQiLz4NCgkJPHVpY29sb3IgbmFtZT0idGV4dCIgdmFsdWU9IjB4RkZGRkZGIi8+DQoJCTx1aWNvbG9yIG5hbWU9ImxpZ2h0IiB2YWx1ZT0iMHg0ODQ4NDgiLz4NCgkJPHVpY29sb3IgbmFtZT0ic2hhZG93IiB2YWx1ZT0iMHgwMDAwMDAiLz4NCgkJPHVpY29sb3IgbmFtZT0iYmFja2dyb3VuZCIgdmFsdWU9IjB4NUY1RjU4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MMPROD_UIDATA" val="&lt;database version=&quot;7.0&quot;&gt;&lt;object type=&quot;1&quot; unique_id=&quot;10001&quot;&gt;&lt;property id=&quot;20141&quot; value=&quot;Социальная психология&quot;/&gt;&lt;property id=&quot;20144&quot; value=&quot;0&quot;/&gt;&lt;property id=&quot;20146&quot; value=&quot;0&quot;/&gt;&lt;property id=&quot;20147&quot; value=&quot;0&quot;/&gt;&lt;property id=&quot;20148&quot; value=&quot;0&quot;/&gt;&lt;property id=&quot;20180&quot; value=&quot;0&quot;/&gt;&lt;property id=&quot;20181&quot; value=&quot;0&quot;/&gt;&lt;property id=&quot;20182&quot; value=&quot;0&quot;/&gt;&lt;property id=&quot;20183&quot; value=&quot;1&quot;/&gt;&lt;property id=&quot;20184&quot; value=&quot;7&quot;/&gt;&lt;property id=&quot;20224&quot; value=&quot;C:\Users\asn\Documents\My Adobe Presentations\Социальная психология&quot;/&gt;&lt;property id=&quot;20250&quot; value=&quot;7&quot;/&gt;&lt;property id=&quot;20251&quot; value=&quot;0&quot;/&gt;&lt;property id=&quot;20259&quot; value=&quot;0&quot;/&gt;&lt;property id=&quot;20501&quot; value=&quot;C:\Users\asn\Documents\My Adobe Presentations\&quot;/&gt;&lt;object type=&quot;4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Социальная психология&amp;quot;&quot;/&gt;&lt;property id=&quot;20303&quot; value=&quot;-1&quot;/&gt;&lt;property id=&quot;20307&quot; value=&quot;256&quot;/&gt;&lt;property id=&quot;20309&quot; value=&quot;-1&quot;/&gt;&lt;/object&gt;&lt;object type=&quot;3&quot; unique_id=&quot;10005&quot;&gt;&lt;property id=&quot;20148&quot; value=&quot;5&quot;/&gt;&lt;property id=&quot;20300&quot; value=&quot;Slide 2&quot;/&gt;&lt;property id=&quot;20303&quot; value=&quot;-1&quot;/&gt;&lt;property id=&quot;20307&quot; value=&quot;258&quot;/&gt;&lt;property id=&quot;20309&quot; value=&quot;-1&quot;/&gt;&lt;/object&gt;&lt;object type=&quot;3&quot; unique_id=&quot;10006&quot;&gt;&lt;property id=&quot;20148&quot; value=&quot;5&quot;/&gt;&lt;property id=&quot;20300&quot; value=&quot;Slide 3 - &amp;quot;История становления социальной психологии&amp;quot;&quot;/&gt;&lt;property id=&quot;20303&quot; value=&quot;-1&quot;/&gt;&lt;property id=&quot;20307&quot; value=&quot;260&quot;/&gt;&lt;property id=&quot;20309&quot; value=&quot;-1&quot;/&gt;&lt;/object&gt;&lt;object type=&quot;3&quot; unique_id=&quot;10007&quot;&gt;&lt;property id=&quot;20148&quot; value=&quot;5&quot;/&gt;&lt;property id=&quot;20300&quot; value=&quot;Slide 4 - &amp;quot;История становления социальной психологии&amp;quot;&quot;/&gt;&lt;property id=&quot;20303&quot; value=&quot;-1&quot;/&gt;&lt;property id=&quot;20307&quot; value=&quot;261&quot;/&gt;&lt;property id=&quot;20309&quot; value=&quot;-1&quot;/&gt;&lt;/object&gt;&lt;object type=&quot;3&quot; unique_id=&quot;10008&quot;&gt;&lt;property id=&quot;20148&quot; value=&quot;5&quot;/&gt;&lt;property id=&quot;20300&quot; value=&quot;Slide 5 - &amp;quot;История становления социальной психологии&amp;quot;&quot;/&gt;&lt;property id=&quot;20303&quot; value=&quot;-1&quot;/&gt;&lt;property id=&quot;20307&quot; value=&quot;262&quot;/&gt;&lt;property id=&quot;20309&quot; value=&quot;-1&quot;/&gt;&lt;/object&gt;&lt;object type=&quot;3&quot; unique_id=&quot;10009&quot;&gt;&lt;property id=&quot;20148&quot; value=&quot;5&quot;/&gt;&lt;property id=&quot;20300&quot; value=&quot;Slide 6 - &amp;quot;История становления социальной психологии&amp;quot;&quot;/&gt;&lt;property id=&quot;20303&quot; value=&quot;-1&quot;/&gt;&lt;property id=&quot;20307&quot; value=&quot;263&quot;/&gt;&lt;property id=&quot;20309&quot; value=&quot;-1&quot;/&gt;&lt;/object&gt;&lt;object type=&quot;3&quot; unique_id=&quot;10010&quot;&gt;&lt;property id=&quot;20148&quot; value=&quot;5&quot;/&gt;&lt;property id=&quot;20300&quot; value=&quot;Slide 7 - &amp;quot;«Психология толп»&amp;#x0D;&amp;#x0A;(Г. Ле Бон и Г. Тард)&amp;quot;&quot;/&gt;&lt;property id=&quot;20303&quot; value=&quot;-1&quot;/&gt;&lt;property id=&quot;20307&quot; value=&quot;264&quot;/&gt;&lt;property id=&quot;20309&quot; value=&quot;-1&quot;/&gt;&lt;/object&gt;&lt;object type=&quot;3&quot; unique_id=&quot;10011&quot;&gt;&lt;property id=&quot;20148&quot; value=&quot;5&quot;/&gt;&lt;property id=&quot;20300&quot; value=&quot;Slide 8&quot;/&gt;&lt;property id=&quot;20303&quot; value=&quot;-1&quot;/&gt;&lt;property id=&quot;20307&quot; value=&quot;269&quot;/&gt;&lt;property id=&quot;20309&quot; value=&quot;-1&quot;/&gt;&lt;/object&gt;&lt;object type=&quot;3&quot; unique_id=&quot;10012&quot;&gt;&lt;property id=&quot;20148&quot; value=&quot;5&quot;/&gt;&lt;property id=&quot;20300&quot; value=&quot;Slide 9 - &amp;quot;Виды больших групп (Г. Тард)&amp;quot;&quot;/&gt;&lt;property id=&quot;20303&quot; value=&quot;-1&quot;/&gt;&lt;property id=&quot;20307&quot; value=&quot;265&quot;/&gt;&lt;property id=&quot;20309&quot; value=&quot;-1&quot;/&gt;&lt;/object&gt;&lt;object type=&quot;3&quot; unique_id=&quot;10013&quot;&gt;&lt;property id=&quot;20148&quot; value=&quot;5&quot;/&gt;&lt;property id=&quot;20300&quot; value=&quot;Slide 10 - &amp;quot;Общественное мнение (Г. Тард)&amp;quot;&quot;/&gt;&lt;property id=&quot;20303&quot; value=&quot;-1&quot;/&gt;&lt;property id=&quot;20307&quot; value=&quot;266&quot;/&gt;&lt;property id=&quot;20309&quot; value=&quot;-1&quot;/&gt;&lt;/object&gt;&lt;object type=&quot;3&quot; unique_id=&quot;10014&quot;&gt;&lt;property id=&quot;20148&quot; value=&quot;5&quot;/&gt;&lt;property id=&quot;20300&quot; value=&quot;Slide 11 - &amp;quot;Непосредственные факторы мнения (Г. Ле Бон)&amp;quot;&quot;/&gt;&lt;property id=&quot;20303&quot; value=&quot;-1&quot;/&gt;&lt;property id=&quot;20307&quot; value=&quot;267&quot;/&gt;&lt;property id=&quot;20309&quot; value=&quot;-1&quot;/&gt;&lt;/object&gt;&lt;object type=&quot;3&quot; unique_id=&quot;10015&quot;&gt;&lt;property id=&quot;20148&quot; value=&quot;5&quot;/&gt;&lt;property id=&quot;20300&quot; value=&quot;Slide 12 - &amp;quot;Отдалённые факторы мнения (Г. Ле Бон)&amp;quot;&quot;/&gt;&lt;property id=&quot;20303&quot; value=&quot;-1&quot;/&gt;&lt;property id=&quot;20307&quot; value=&quot;268&quot;/&gt;&lt;property id=&quot;20309&quot; value=&quot;-1&quot;/&gt;&lt;/object&gt;&lt;object type=&quot;3&quot; unique_id=&quot;10016&quot;&gt;&lt;property id=&quot;20148&quot; value=&quot;5&quot;/&gt;&lt;property id=&quot;20300&quot; value=&quot;Slide 13 - &amp;quot;Свойства толпы (Г. Ле Бон)&amp;quot;&quot;/&gt;&lt;property id=&quot;20303&quot; value=&quot;-1&quot;/&gt;&lt;property id=&quot;20307&quot; value=&quot;270&quot;/&gt;&lt;property id=&quot;20309&quot; value=&quot;-1&quot;/&gt;&lt;/object&gt;&lt;object type=&quot;3&quot; unique_id=&quot;10017&quot;&gt;&lt;property id=&quot;20148&quot; value=&quot;5&quot;/&gt;&lt;property id=&quot;20300&quot; value=&quot;Slide 14 - &amp;quot;«Продолжатели традиций»&amp;quot;&quot;/&gt;&lt;property id=&quot;20303&quot; value=&quot;-1&quot;/&gt;&lt;property id=&quot;20307&quot; value=&quot;272&quot;/&gt;&lt;property id=&quot;20309&quot; value=&quot;-1&quot;/&gt;&lt;/object&gt;&lt;object type=&quot;3&quot; unique_id=&quot;10018&quot;&gt;&lt;property id=&quot;20148&quot; value=&quot;5&quot;/&gt;&lt;property id=&quot;20300&quot; value=&quot;Slide 15 - &amp;quot;Проблемы психологии толп:&amp;quot;&quot;/&gt;&lt;property id=&quot;20303&quot; value=&quot;-1&quot;/&gt;&lt;property id=&quot;20307&quot; value=&quot;278&quot;/&gt;&lt;property id=&quot;20309&quot; value=&quot;-1&quot;/&gt;&lt;/object&gt;&lt;object type=&quot;3&quot; unique_id=&quot;10019&quot;&gt;&lt;property id=&quot;20148&quot; value=&quot;5&quot;/&gt;&lt;property id=&quot;20300&quot; value=&quot;Slide 16 - &amp;quot;Следствия и выводы «психологии толп»:&amp;quot;&quot;/&gt;&lt;property id=&quot;20303&quot; value=&quot;-1&quot;/&gt;&lt;property id=&quot;20307&quot; value=&quot;271&quot;/&gt;&lt;property id=&quot;20309&quot; value=&quot;-1&quot;/&gt;&lt;/object&gt;&lt;object type=&quot;3&quot; unique_id=&quot;10020&quot;&gt;&lt;property id=&quot;20148&quot; value=&quot;5&quot;/&gt;&lt;property id=&quot;20300&quot; value=&quot;Slide 17 - &amp;quot;Социальная психология как предметная дисциплина&amp;quot;&quot;/&gt;&lt;property id=&quot;20303&quot; value=&quot;-1&quot;/&gt;&lt;property id=&quot;20307&quot; value=&quot;277&quot;/&gt;&lt;property id=&quot;20309&quot; value=&quot;-1&quot;/&gt;&lt;/object&gt;&lt;object type=&quot;3&quot; unique_id=&quot;10021&quot;&gt;&lt;property id=&quot;20148&quot; value=&quot;5&quot;/&gt;&lt;property id=&quot;20300&quot; value=&quot;Slide 18 - &amp;quot;Базовые психологические теории, оказавшие влияние на социальную психологию:&amp;quot;&quot;/&gt;&lt;property id=&quot;20303&quot; value=&quot;-1&quot;/&gt;&lt;property id=&quot;20307&quot; value=&quot;282&quot;/&gt;&lt;property id=&quot;20309&quot; value=&quot;-1&quot;/&gt;&lt;/object&gt;&lt;object type=&quot;3&quot; unique_id=&quot;10022&quot;&gt;&lt;property id=&quot;20148&quot; value=&quot;5&quot;/&gt;&lt;property id=&quot;20300&quot; value=&quot;Slide 19&quot;/&gt;&lt;property id=&quot;20303&quot; value=&quot;-1&quot;/&gt;&lt;property id=&quot;20307&quot; value=&quot;275&quot;/&gt;&lt;property id=&quot;20309&quot; value=&quot;-1&quot;/&gt;&lt;/object&gt;&lt;object type=&quot;3&quot; unique_id=&quot;10023&quot;&gt;&lt;property id=&quot;20148&quot; value=&quot;5&quot;/&gt;&lt;property id=&quot;20300&quot; value=&quot;Slide 20 - &amp;quot;Методы:&amp;quot;&quot;/&gt;&lt;property id=&quot;20303&quot; value=&quot;-1&quot;/&gt;&lt;property id=&quot;20307&quot; value=&quot;279&quot;/&gt;&lt;property id=&quot;20309&quot; value=&quot;-1&quot;/&gt;&lt;/object&gt;&lt;object type=&quot;3&quot; unique_id=&quot;10024&quot;&gt;&lt;property id=&quot;20148&quot; value=&quot;5&quot;/&gt;&lt;property id=&quot;20300&quot; value=&quot;Slide 21 - &amp;quot;Предмет социальной психологии&amp;quot;&quot;/&gt;&lt;property id=&quot;20303&quot; value=&quot;-1&quot;/&gt;&lt;property id=&quot;20307&quot; value=&quot;273&quot;/&gt;&lt;property id=&quot;20309&quot; value=&quot;-1&quot;/&gt;&lt;/object&gt;&lt;object type=&quot;3&quot; unique_id=&quot;10025&quot;&gt;&lt;property id=&quot;20148&quot; value=&quot;5&quot;/&gt;&lt;property id=&quot;20300&quot; value=&quot;Slide 22 - &amp;quot;Социальная психология&amp;quot;&quot;/&gt;&lt;property id=&quot;20303&quot; value=&quot;-1&quot;/&gt;&lt;property id=&quot;20307&quot; value=&quot;281&quot;/&gt;&lt;property id=&quot;20309&quot; value=&quot;-1&quot;/&gt;&lt;/object&gt;&lt;object type=&quot;3&quot; unique_id=&quot;10026&quot;&gt;&lt;property id=&quot;20148&quot; value=&quot;5&quot;/&gt;&lt;property id=&quot;20300&quot; value=&quot;Slide 23 - &amp;quot;Социальная психология  малой группы&amp;quot;&quot;/&gt;&lt;property id=&quot;20303&quot; value=&quot;-1&quot;/&gt;&lt;property id=&quot;20307&quot; value=&quot;280&quot;/&gt;&lt;property id=&quot;20309&quot; value=&quot;-1&quot;/&gt;&lt;/object&gt;&lt;object type=&quot;3&quot; unique_id=&quot;10027&quot;&gt;&lt;property id=&quot;20148&quot; value=&quot;5&quot;/&gt;&lt;property id=&quot;20300&quot; value=&quot;Slide 24 - &amp;quot;Определение малой группы:&amp;quot;&quot;/&gt;&lt;property id=&quot;20303&quot; value=&quot;-1&quot;/&gt;&lt;property id=&quot;20307&quot; value=&quot;274&quot;/&gt;&lt;property id=&quot;20309&quot; value=&quot;-1&quot;/&gt;&lt;/object&gt;&lt;object type=&quot;3&quot; unique_id=&quot;10028&quot;&gt;&lt;property id=&quot;20148&quot; value=&quot;5&quot;/&gt;&lt;property id=&quot;20300&quot; value=&quot;Slide 25 - &amp;quot;Проблемы теории малых групп&amp;quot;&quot;/&gt;&lt;property id=&quot;20303&quot; value=&quot;-1&quot;/&gt;&lt;property id=&quot;20307&quot; value=&quot;276&quot;/&gt;&lt;property id=&quot;20309&quot; value=&quot;-1&quot;/&gt;&lt;/object&gt;&lt;object type=&quot;3&quot; unique_id=&quot;10029&quot;&gt;&lt;property id=&quot;20148&quot; value=&quot;5&quot;/&gt;&lt;property id=&quot;20300&quot; value=&quot;Slide 26 - &amp;quot;Эксперименты и экспериментаторы&amp;quot;&quot;/&gt;&lt;property id=&quot;20303&quot; value=&quot;-1&quot;/&gt;&lt;property id=&quot;20307&quot; value=&quot;283&quot;/&gt;&lt;property id=&quot;20309&quot; value=&quot;-1&quot;/&gt;&lt;/object&gt;&lt;object type=&quot;3&quot; unique_id=&quot;10030&quot;&gt;&lt;property id=&quot;20148&quot; value=&quot;5&quot;/&gt;&lt;property id=&quot;20300&quot; value=&quot;Slide 27 - &amp;quot;Темы исследований:&amp;quot;&quot;/&gt;&lt;property id=&quot;20303&quot; value=&quot;-1&quot;/&gt;&lt;property id=&quot;20307&quot; value=&quot;284&quot;/&gt;&lt;property id=&quot;20309&quot; value=&quot;-1&quot;/&gt;&lt;/object&gt;&lt;object type=&quot;3&quot; unique_id=&quot;10031&quot;&gt;&lt;property id=&quot;20148&quot; value=&quot;5&quot;/&gt;&lt;property id=&quot;20300&quot; value=&quot;Slide 28 - &amp;quot;Ценности и нормы&amp;quot;&quot;/&gt;&lt;property id=&quot;20303&quot; value=&quot;-1&quot;/&gt;&lt;property id=&quot;20307&quot; value=&quot;285&quot;/&gt;&lt;property id=&quot;20309&quot; value=&quot;-1&quot;/&gt;&lt;/object&gt;&lt;object type=&quot;3&quot; unique_id=&quot;10032&quot;&gt;&lt;property id=&quot;20148&quot; value=&quot;5&quot;/&gt;&lt;property id=&quot;20300&quot; value=&quot;Slide 29 - &amp;quot;Виды норм (Р. Хардин)&amp;quot;&quot;/&gt;&lt;property id=&quot;20303&quot; value=&quot;-1&quot;/&gt;&lt;property id=&quot;20307&quot; value=&quot;286&quot;/&gt;&lt;property id=&quot;20309&quot; value=&quot;-1&quot;/&gt;&lt;/object&gt;&lt;object type=&quot;3&quot; unique_id=&quot;10033&quot;&gt;&lt;property id=&quot;20148&quot; value=&quot;5&quot;/&gt;&lt;property id=&quot;20300&quot; value=&quot;Slide 30 - &amp;quot;Конформизм&amp;quot;&quot;/&gt;&lt;property id=&quot;20303&quot; value=&quot;-1&quot;/&gt;&lt;property id=&quot;20307&quot; value=&quot;287&quot;/&gt;&lt;property id=&quot;20309&quot; value=&quot;-1&quot;/&gt;&lt;/object&gt;&lt;object type=&quot;3&quot; unique_id=&quot;10034&quot;&gt;&lt;property id=&quot;20148&quot; value=&quot;5&quot;/&gt;&lt;property id=&quot;20300&quot; value=&quot;Slide 31 - &amp;quot;Коллективизм&amp;quot;&quot;/&gt;&lt;property id=&quot;20303&quot; value=&quot;-1&quot;/&gt;&lt;property id=&quot;20307&quot; value=&quot;289&quot;/&gt;&lt;property id=&quot;20309&quot; value=&quot;-1&quot;/&gt;&lt;/object&gt;&lt;object type=&quot;3&quot; unique_id=&quot;10035&quot;&gt;&lt;property id=&quot;20148&quot; value=&quot;5&quot;/&gt;&lt;property id=&quot;20300&quot; value=&quot;Slide 32 - &amp;quot;Эксперимент С. Эша.&amp;quot;&quot;/&gt;&lt;property id=&quot;20303&quot; value=&quot;-1&quot;/&gt;&lt;property id=&quot;20307&quot; value=&quot;290&quot;/&gt;&lt;property id=&quot;20309&quot; value=&quot;-1&quot;/&gt;&lt;/object&gt;&lt;object type=&quot;3&quot; unique_id=&quot;10036&quot;&gt;&lt;property id=&quot;20148&quot; value=&quot;5&quot;/&gt;&lt;property id=&quot;20300&quot; value=&quot;Slide 33 - &amp;quot;Эксперимент С. Эша.&amp;quot;&quot;/&gt;&lt;property id=&quot;20303&quot; value=&quot;-1&quot;/&gt;&lt;property id=&quot;20307&quot; value=&quot;291&quot;/&gt;&lt;property id=&quot;20309&quot; value=&quot;-1&quot;/&gt;&lt;/object&gt;&lt;object type=&quot;3&quot; unique_id=&quot;10037&quot;&gt;&lt;property id=&quot;20148&quot; value=&quot;5&quot;/&gt;&lt;property id=&quot;20300&quot; value=&quot;Slide 34 - &amp;quot;Виды влияния (М. Дойч, Г. Джерард)&amp;quot;&quot;/&gt;&lt;property id=&quot;20303&quot; value=&quot;-1&quot;/&gt;&lt;property id=&quot;20307&quot; value=&quot;288&quot;/&gt;&lt;property id=&quot;20309&quot; value=&quot;-1&quot;/&gt;&lt;/object&gt;&lt;object type=&quot;3&quot; unique_id=&quot;10038&quot;&gt;&lt;property id=&quot;20148&quot; value=&quot;5&quot;/&gt;&lt;property id=&quot;20300&quot; value=&quot;Slide 35 - &amp;quot;Подчинение&amp;quot;&quot;/&gt;&lt;property id=&quot;20303&quot; value=&quot;-1&quot;/&gt;&lt;property id=&quot;20307&quot; value=&quot;292&quot;/&gt;&lt;property id=&quot;20309&quot; value=&quot;-1&quot;/&gt;&lt;/object&gt;&lt;object type=&quot;3&quot; unique_id=&quot;10039&quot;&gt;&lt;property id=&quot;20148&quot; value=&quot;5&quot;/&gt;&lt;property id=&quot;20300&quot; value=&quot;Slide 36 - &amp;quot;Роль и идентичность&amp;quot;&quot;/&gt;&lt;property id=&quot;20303&quot; value=&quot;-1&quot;/&gt;&lt;property id=&quot;20307&quot; value=&quot;293&quot;/&gt;&lt;property id=&quot;20309&quot; value=&quot;-1&quot;/&gt;&lt;/object&gt;&lt;object type=&quot;3&quot; unique_id=&quot;10040&quot;&gt;&lt;property id=&quot;20148&quot; value=&quot;5&quot;/&gt;&lt;property id=&quot;20300&quot; value=&quot;Slide 37 - &amp;quot;«Стэнфордский тюремный эксперимент»&amp;quot;&quot;/&gt;&lt;property id=&quot;20303&quot; value=&quot;-1&quot;/&gt;&lt;property id=&quot;20307&quot; value=&quot;301&quot;/&gt;&lt;property id=&quot;20309&quot; value=&quot;-1&quot;/&gt;&lt;/object&gt;&lt;object type=&quot;3&quot; unique_id=&quot;10041&quot;&gt;&lt;property id=&quot;20148&quot; value=&quot;5&quot;/&gt;&lt;property id=&quot;20300&quot; value=&quot;Slide 38 - &amp;quot;Лидерство&amp;quot;&quot;/&gt;&lt;property id=&quot;20303&quot; value=&quot;-1&quot;/&gt;&lt;property id=&quot;20307&quot; value=&quot;294&quot;/&gt;&lt;property id=&quot;20309&quot; value=&quot;-1&quot;/&gt;&lt;/object&gt;&lt;object type=&quot;3&quot; unique_id=&quot;10042&quot;&gt;&lt;property id=&quot;20148&quot; value=&quot;5&quot;/&gt;&lt;property id=&quot;20300&quot; value=&quot;Slide 39 - &amp;quot;Типы групп по Ф. Фидлеру&amp;quot;&quot;/&gt;&lt;property id=&quot;20303&quot; value=&quot;-1&quot;/&gt;&lt;property id=&quot;20307&quot; value=&quot;295&quot;/&gt;&lt;property id=&quot;20309&quot; value=&quot;-1&quot;/&gt;&lt;/object&gt;&lt;object type=&quot;3&quot; unique_id=&quot;10043&quot;&gt;&lt;property id=&quot;20148&quot; value=&quot;5&quot;/&gt;&lt;property id=&quot;20300&quot; value=&quot;Slide 40&quot;/&gt;&lt;property id=&quot;20303&quot; value=&quot;-1&quot;/&gt;&lt;property id=&quot;20307&quot; value=&quot;299&quot;/&gt;&lt;property id=&quot;20309&quot; value=&quot;-1&quot;/&gt;&lt;/object&gt;&lt;object type=&quot;3&quot; unique_id=&quot;10044&quot;&gt;&lt;property id=&quot;20148&quot; value=&quot;5&quot;/&gt;&lt;property id=&quot;20300&quot; value=&quot;Slide 41 - &amp;quot;Основные показатели теории Фидлера:&amp;quot;&quot;/&gt;&lt;property id=&quot;20303&quot; value=&quot;-1&quot;/&gt;&lt;property id=&quot;20307&quot; value=&quot;296&quot;/&gt;&lt;property id=&quot;20309&quot; value=&quot;-1&quot;/&gt;&lt;/object&gt;&lt;object type=&quot;3&quot; unique_id=&quot;10045&quot;&gt;&lt;property id=&quot;20148&quot; value=&quot;5&quot;/&gt;&lt;property id=&quot;20300&quot; value=&quot;Slide 42 - &amp;quot;Структура задачи&amp;quot;&quot;/&gt;&lt;property id=&quot;20303&quot; value=&quot;-1&quot;/&gt;&lt;property id=&quot;20307&quot; value=&quot;298&quot;/&gt;&lt;property id=&quot;20309&quot; value=&quot;-1&quot;/&gt;&lt;/object&gt;&lt;object type=&quot;3&quot; unique_id=&quot;10046&quot;&gt;&lt;property id=&quot;20148&quot; value=&quot;5&quot;/&gt;&lt;property id=&quot;20300&quot; value=&quot;Slide 43 - &amp;quot;LPC и эффективность.&amp;quot;&quot;/&gt;&lt;property id=&quot;20303&quot; value=&quot;-1&quot;/&gt;&lt;property id=&quot;20307&quot; value=&quot;297&quot;/&gt;&lt;property id=&quot;20309&quot; value=&quot;-1&quot;/&gt;&lt;/object&gt;&lt;object type=&quot;3&quot; unique_id=&quot;10047&quot;&gt;&lt;property id=&quot;20148&quot; value=&quot;5&quot;/&gt;&lt;property id=&quot;20300&quot; value=&quot;Slide 44 - &amp;quot;«Бельгийский эксперимент»&amp;quot;&quot;/&gt;&lt;property id=&quot;20303&quot; value=&quot;-1&quot;/&gt;&lt;property id=&quot;20307&quot; value=&quot;300&quot;/&gt;&lt;property id=&quot;20309&quot; value=&quot;-1&quot;/&gt;&lt;/object&gt;&lt;object type=&quot;3&quot; unique_id=&quot;10048&quot;&gt;&lt;property id=&quot;20148&quot; value=&quot;5&quot;/&gt;&lt;property id=&quot;20300&quot; value=&quot;Slide 45 - &amp;quot;Социометрия&amp;quot;&quot;/&gt;&lt;property id=&quot;20303&quot; value=&quot;-1&quot;/&gt;&lt;property id=&quot;20307&quot; value=&quot;302&quot;/&gt;&lt;property id=&quot;20309&quot; value=&quot;-1&quot;/&gt;&lt;/object&gt;&lt;object type=&quot;3&quot; unique_id=&quot;10049&quot;&gt;&lt;property id=&quot;20148&quot; value=&quot;5&quot;/&gt;&lt;property id=&quot;20300&quot; value=&quot;Slide 46 - &amp;quot;Социометрические критерии&amp;quot;&quot;/&gt;&lt;property id=&quot;20303&quot; value=&quot;-1&quot;/&gt;&lt;property id=&quot;20307&quot; value=&quot;303&quot;/&gt;&lt;property id=&quot;20309&quot; value=&quot;-1&quot;/&gt;&lt;/object&gt;&lt;object type=&quot;3&quot; unique_id=&quot;10050&quot;&gt;&lt;property id=&quot;20148&quot; value=&quot;5&quot;/&gt;&lt;property id=&quot;20300&quot; value=&quot;Slide 47 - &amp;quot;Основные социометрические показатели&amp;quot;&quot;/&gt;&lt;property id=&quot;20303&quot; value=&quot;-1&quot;/&gt;&lt;property id=&quot;20307&quot; value=&quot;304&quot;/&gt;&lt;property id=&quot;20309&quot; value=&quot;-1&quot;/&gt;&lt;/object&gt;&lt;object type=&quot;3&quot; unique_id=&quot;10051&quot;&gt;&lt;property id=&quot;20148&quot; value=&quot;5&quot;/&gt;&lt;property id=&quot;20300&quot; value=&quot;Slide 48 - &amp;quot;Основные формы представления результатов социометрии&amp;quot;&quot;/&gt;&lt;property id=&quot;20303&quot; value=&quot;-1&quot;/&gt;&lt;property id=&quot;20307&quot; value=&quot;305&quot;/&gt;&lt;property id=&quot;20309&quot; value=&quot;-1&quot;/&gt;&lt;/object&gt;&lt;object type=&quot;3&quot; unique_id=&quot;10052&quot;&gt;&lt;property id=&quot;20148&quot; value=&quot;5&quot;/&gt;&lt;property id=&quot;20300&quot; value=&quot;Slide 49 - &amp;quot;Социальная психология личности&amp;quot;&quot;/&gt;&lt;property id=&quot;20303&quot; value=&quot;-1&quot;/&gt;&lt;property id=&quot;20307&quot; value=&quot;306&quot;/&gt;&lt;property id=&quot;20309&quot; value=&quot;-1&quot;/&gt;&lt;/object&gt;&lt;object type=&quot;3&quot; unique_id=&quot;10053&quot;&gt;&lt;property id=&quot;20148&quot; value=&quot;5&quot;/&gt;&lt;property id=&quot;20300&quot; value=&quot;Slide 50 - &amp;quot;Социальная установка&amp;quot;&quot;/&gt;&lt;property id=&quot;20303&quot; value=&quot;-1&quot;/&gt;&lt;property id=&quot;20307&quot; value=&quot;307&quot;/&gt;&lt;property id=&quot;20309&quot; value=&quot;-1&quot;/&gt;&lt;/object&gt;&lt;object type=&quot;3&quot; unique_id=&quot;10054&quot;&gt;&lt;property id=&quot;20148&quot; value=&quot;5&quot;/&gt;&lt;property id=&quot;20300&quot; value=&quot;Slide 51 - &amp;quot;Различия понятий&amp;quot;&quot;/&gt;&lt;property id=&quot;20303&quot; value=&quot;-1&quot;/&gt;&lt;property id=&quot;20307&quot; value=&quot;310&quot;/&gt;&lt;property id=&quot;20309&quot; value=&quot;-1&quot;/&gt;&lt;/object&gt;&lt;object type=&quot;3&quot; unique_id=&quot;10055&quot;&gt;&lt;property id=&quot;20148&quot; value=&quot;5&quot;/&gt;&lt;property id=&quot;20300&quot; value=&quot;Slide 52 - &amp;quot;Парадокс ЛаПьера&amp;quot;&quot;/&gt;&lt;property id=&quot;20303&quot; value=&quot;-1&quot;/&gt;&lt;property id=&quot;20307&quot; value=&quot;308&quot;/&gt;&lt;property id=&quot;20309&quot; value=&quot;-1&quot;/&gt;&lt;/object&gt;&lt;object type=&quot;3&quot; unique_id=&quot;10056&quot;&gt;&lt;property id=&quot;20148&quot; value=&quot;5&quot;/&gt;&lt;property id=&quot;20300&quot; value=&quot;Slide 53 - &amp;quot;Структура социальной установки&amp;quot;&quot;/&gt;&lt;property id=&quot;20303&quot; value=&quot;-1&quot;/&gt;&lt;property id=&quot;20307&quot; value=&quot;309&quot;/&gt;&lt;property id=&quot;20309&quot; value=&quot;-1&quot;/&gt;&lt;/object&gt;&lt;object type=&quot;3&quot; unique_id=&quot;10057&quot;&gt;&lt;property id=&quot;20148&quot; value=&quot;5&quot;/&gt;&lt;property id=&quot;20300&quot; value=&quot;Slide 54 - &amp;quot;Когнитивный диссонанс&amp;quot;&quot;/&gt;&lt;property id=&quot;20303&quot; value=&quot;-1&quot;/&gt;&lt;property id=&quot;20307&quot; value=&quot;311&quot;/&gt;&lt;property id=&quot;20309&quot; value=&quot;-1&quot;/&gt;&lt;/object&gt;&lt;object type=&quot;3&quot; unique_id=&quot;10058&quot;&gt;&lt;property id=&quot;20148&quot; value=&quot;5&quot;/&gt;&lt;property id=&quot;20300&quot; value=&quot;Slide 55 - &amp;quot;Теории личностных конструктов &amp;#x0D;&amp;#x0A;(Дж. Келли)&amp;quot;&quot;/&gt;&lt;property id=&quot;20303&quot; value=&quot;-1&quot;/&gt;&lt;property id=&quot;20307&quot; value=&quot;312&quot;/&gt;&lt;property id=&quot;20309&quot; value=&quot;-1&quot;/&gt;&lt;/object&gt;&lt;object type=&quot;3&quot; unique_id=&quot;10059&quot;&gt;&lt;property id=&quot;20148&quot; value=&quot;5&quot;/&gt;&lt;property id=&quot;20300&quot; value=&quot;Slide 56 - &amp;quot;Теории каузальной атрибуции&amp;quot;&quot;/&gt;&lt;property id=&quot;20303&quot; value=&quot;-1&quot;/&gt;&lt;property id=&quot;20307&quot; value=&quot;313&quot;/&gt;&lt;property id=&quot;20309&quot; value=&quot;-1&quot;/&gt;&lt;/object&gt;&lt;object type=&quot;3&quot; unique_id=&quot;10060&quot;&gt;&lt;property id=&quot;20148&quot; value=&quot;5&quot;/&gt;&lt;property id=&quot;20300&quot; value=&quot;Slide 57 - &amp;quot;Методы измерения социальных установок&amp;quot;&quot;/&gt;&lt;property id=&quot;20303&quot; value=&quot;-1&quot;/&gt;&lt;property id=&quot;20307&quot; value=&quot;314&quot;/&gt;&lt;property id=&quot;20309&quot; value=&quot;-1&quot;/&gt;&lt;/object&gt;&lt;object type=&quot;3&quot; unique_id=&quot;10061&quot;&gt;&lt;property id=&quot;20148&quot; value=&quot;5&quot;/&gt;&lt;property id=&quot;20300&quot; value=&quot;Slide 58 - &amp;quot;Проблема общения в социальной психологии&amp;quot;&quot;/&gt;&lt;property id=&quot;20303&quot; value=&quot;-1&quot;/&gt;&lt;property id=&quot;20307&quot; value=&quot;315&quot;/&gt;&lt;property id=&quot;20309&quot; value=&quot;-1&quot;/&gt;&lt;/object&gt;&lt;object type=&quot;3&quot; unique_id=&quot;10062&quot;&gt;&lt;property id=&quot;20148&quot; value=&quot;5&quot;/&gt;&lt;property id=&quot;20300&quot; value=&quot;Slide 59 - &amp;quot;Структура процесса общения&amp;quot;&quot;/&gt;&lt;property id=&quot;20303&quot; value=&quot;-1&quot;/&gt;&lt;property id=&quot;20307&quot; value=&quot;316&quot;/&gt;&lt;property id=&quot;20309&quot; value=&quot;-1&quot;/&gt;&lt;/object&gt;&lt;object type=&quot;3&quot; unique_id=&quot;10063&quot;&gt;&lt;property id=&quot;20148&quot; value=&quot;5&quot;/&gt;&lt;property id=&quot;20300&quot; value=&quot;Slide 60 - &amp;quot;Общение&amp;quot;&quot;/&gt;&lt;property id=&quot;20303&quot; value=&quot;-1&quot;/&gt;&lt;property id=&quot;20307&quot; value=&quot;317&quot;/&gt;&lt;property id=&quot;20309&quot; value=&quot;-1&quot;/&gt;&lt;/object&gt;&lt;object type=&quot;3&quot; unique_id=&quot;10064&quot;&gt;&lt;property id=&quot;20148&quot; value=&quot;5&quot;/&gt;&lt;property id=&quot;20300&quot; value=&quot;Slide 61 - &amp;quot;Коммуникативная рефлексия&amp;quot;&quot;/&gt;&lt;property id=&quot;20303&quot; value=&quot;-1&quot;/&gt;&lt;property id=&quot;20307&quot; value=&quot;318&quot;/&gt;&lt;property id=&quot;20309&quot; value=&quot;-1&quot;/&gt;&lt;/object&gt;&lt;/object&gt;&lt;object type=&quot;8&quot; unique_id=&quot;10128&quot;&gt;&lt;/object&gt;&lt;object type=&quot;10&quot; unique_id=&quot;10129&quot;&gt;&lt;object type=&quot;11&quot; unique_id=&quot;10130&quot;&gt;&lt;property id=&quot;20180&quot; value=&quot;0&quot;/&gt;&lt;property id=&quot;20181&quot; value=&quot;0&quot;/&gt;&lt;property id=&quot;20182&quot; value=&quot;0&quot;/&gt;&lt;property id=&quot;20183&quot; value=&quot;1&quot;/&gt;&lt;/object&gt;&lt;object type=&quot;12&quot; unique_id=&quot;10131&quot;&gt;&lt;/object&gt;&lt;object type=&quot;13&quot; unique_id=&quot;10132&quot;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771</TotalTime>
  <Words>1919</Words>
  <Application>Microsoft Office PowerPoint</Application>
  <PresentationFormat>Экран (4:3)</PresentationFormat>
  <Paragraphs>352</Paragraphs>
  <Slides>63</Slides>
  <Notes>30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4" baseType="lpstr">
      <vt:lpstr>Аптека</vt:lpstr>
      <vt:lpstr>УРОК 2 Социальная психология</vt:lpstr>
      <vt:lpstr>Презентация PowerPoint</vt:lpstr>
      <vt:lpstr>История становления социальной психологии</vt:lpstr>
      <vt:lpstr>История становления социальной психологии</vt:lpstr>
      <vt:lpstr>История становления социальной психологии</vt:lpstr>
      <vt:lpstr>История становления социальной психологии</vt:lpstr>
      <vt:lpstr>История становления социальной психологии</vt:lpstr>
      <vt:lpstr>Социальная психология как предметная дисциплина</vt:lpstr>
      <vt:lpstr>Социальная психология в системе наук</vt:lpstr>
      <vt:lpstr>Базовые психологические теории, оказавшие влияние на социальную психологию:</vt:lpstr>
      <vt:lpstr>Презентация PowerPoint</vt:lpstr>
      <vt:lpstr>«Психология толп» (Г. Ле Бон и Г. Тард)</vt:lpstr>
      <vt:lpstr>Презентация PowerPoint</vt:lpstr>
      <vt:lpstr>Виды больших групп (Г. Тард)</vt:lpstr>
      <vt:lpstr>Общественное мнение (Г. Тард)</vt:lpstr>
      <vt:lpstr>Непосредственные факторы мнения (Г. Ле Бон)</vt:lpstr>
      <vt:lpstr>Отдалённые факторы мнения (Г. Ле Бон)</vt:lpstr>
      <vt:lpstr>Свойства толпы (Г. Ле Бон)</vt:lpstr>
      <vt:lpstr>«Продолжатели традиций»</vt:lpstr>
      <vt:lpstr>Проблемы психологии толп:</vt:lpstr>
      <vt:lpstr>Следствия и выводы «психологии толп»:</vt:lpstr>
      <vt:lpstr>Методы:</vt:lpstr>
      <vt:lpstr>Предмет социальной психологии</vt:lpstr>
      <vt:lpstr>Социальная психология</vt:lpstr>
      <vt:lpstr>Социальная психология  малой группы</vt:lpstr>
      <vt:lpstr>Определение малой группы:</vt:lpstr>
      <vt:lpstr>Проблемы теории малых групп</vt:lpstr>
      <vt:lpstr>Эксперименты и экспериментаторы</vt:lpstr>
      <vt:lpstr>Темы исследований:</vt:lpstr>
      <vt:lpstr>Ценности и нормы</vt:lpstr>
      <vt:lpstr>Виды норм (Р. Хардин)</vt:lpstr>
      <vt:lpstr>Конформизм</vt:lpstr>
      <vt:lpstr>Коллективизм</vt:lpstr>
      <vt:lpstr>Эксперимент С. Эша.</vt:lpstr>
      <vt:lpstr>Эксперимент С. Эша.</vt:lpstr>
      <vt:lpstr>Виды влияния (М. Дойч, Г. Джерард)</vt:lpstr>
      <vt:lpstr>Подчинение</vt:lpstr>
      <vt:lpstr>Роль и идентичность</vt:lpstr>
      <vt:lpstr>«Стэнфордский тюремный эксперимент»</vt:lpstr>
      <vt:lpstr>Лидерство</vt:lpstr>
      <vt:lpstr>Типы групп по Ф. Фидлеру</vt:lpstr>
      <vt:lpstr>Презентация PowerPoint</vt:lpstr>
      <vt:lpstr>Основные показатели теории Фидлера:</vt:lpstr>
      <vt:lpstr>Структура задачи</vt:lpstr>
      <vt:lpstr>LPC и эффективность.</vt:lpstr>
      <vt:lpstr>«Бельгийский эксперимент»</vt:lpstr>
      <vt:lpstr>Социометрия</vt:lpstr>
      <vt:lpstr>Социометрические критерии</vt:lpstr>
      <vt:lpstr>Основные социометрические показатели</vt:lpstr>
      <vt:lpstr>Основные формы представления результатов социометрии</vt:lpstr>
      <vt:lpstr>Социальная психология личности</vt:lpstr>
      <vt:lpstr>Социальная установка</vt:lpstr>
      <vt:lpstr>Различия понятий</vt:lpstr>
      <vt:lpstr>Парадокс ЛаПьера</vt:lpstr>
      <vt:lpstr>Структура социальной установки</vt:lpstr>
      <vt:lpstr>Когнитивный диссонанс</vt:lpstr>
      <vt:lpstr>Теории личностных конструктов  (Дж. Келли)</vt:lpstr>
      <vt:lpstr>Теории каузальной атрибуции</vt:lpstr>
      <vt:lpstr>Методы измерения социальных установок</vt:lpstr>
      <vt:lpstr>Проблема общения в социальной психологии</vt:lpstr>
      <vt:lpstr>Структура процесса общения</vt:lpstr>
      <vt:lpstr>Общение</vt:lpstr>
      <vt:lpstr>Коммуникативная рефлексия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психология</dc:title>
  <dc:creator>Алексей Новиков</dc:creator>
  <cp:lastModifiedBy>Школа</cp:lastModifiedBy>
  <cp:revision>102</cp:revision>
  <dcterms:created xsi:type="dcterms:W3CDTF">2009-02-28T02:32:23Z</dcterms:created>
  <dcterms:modified xsi:type="dcterms:W3CDTF">2023-02-21T03:24:41Z</dcterms:modified>
</cp:coreProperties>
</file>