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5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3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E9471B-D3D8-41DC-9449-DB9B93D2F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3C079-C98D-4B06-A354-6853BA109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91B3D-D87C-4CA4-86B8-A0357E1829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1B780-FEF1-44E8-9174-EAA59A2A9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0AD7-A6BB-40F4-A7E4-06399D919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BC75A-8D4D-410C-B0E8-BCC997DE4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C0-760C-4EB1-8CFF-791F1DE3D2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C632-F1BB-4976-AA3B-181230701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125DE-1083-47F8-A5A2-AAE0BCFEC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BB30B-67C1-47AE-80F6-2E36F95FC5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8D38B-E4CA-4A8F-907B-46552851C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93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94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C81581-AF07-48F0-851D-814A3EFAB66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4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066088" cy="1433512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66"/>
                </a:solidFill>
              </a:rPr>
              <a:t>Урок 24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Инвестиции</a:t>
            </a: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650875" y="747713"/>
            <a:ext cx="8207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/>
              <a:t>муниципальное автономное образовательное учреждение</a:t>
            </a:r>
          </a:p>
          <a:p>
            <a:pPr algn="ctr"/>
            <a:r>
              <a:rPr lang="ru-RU" sz="1100"/>
              <a:t>Средняя общеобразовательная школа №218 </a:t>
            </a:r>
          </a:p>
          <a:p>
            <a:pPr algn="ctr"/>
            <a:r>
              <a:rPr lang="ru-RU" sz="1100"/>
              <a:t>города Новосибирска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04813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388" y="5589588"/>
            <a:ext cx="597693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ПЕДАГОГ-ПСИХОЛОГ      ГЕТМАН Н.В. </a:t>
            </a:r>
          </a:p>
        </p:txBody>
      </p:sp>
      <p:pic>
        <p:nvPicPr>
          <p:cNvPr id="9" name="Рисунок 8" descr="business_man_pack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2857520" cy="42862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4" descr="134036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220" y="4149079"/>
            <a:ext cx="2729263" cy="1943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4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Инвестиции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Инвести́ции</a:t>
            </a:r>
            <a:r>
              <a:rPr lang="ru-RU" sz="2800"/>
              <a:t> — долгосрочные вложения капитала с целью получения дохода.</a:t>
            </a:r>
          </a:p>
          <a:p>
            <a:pPr>
              <a:lnSpc>
                <a:spcPct val="90000"/>
              </a:lnSpc>
            </a:pPr>
            <a:r>
              <a:rPr lang="ru-RU" sz="2800"/>
              <a:t>Инвестиции являются неотъемлемой составной частью современной экономики. От кредитов инвестиции отличаются степенью риска для инвестора (кредитора) — кредит и проценты необходимо возвращать в оговоренные сроки независимо от прибыльности проекта, инвестиции возвращаются и приносят доход только в прибыльных проектах. Если проект убыточен — инвестиции могут быть утрачены.</a:t>
            </a:r>
          </a:p>
        </p:txBody>
      </p:sp>
      <p:pic>
        <p:nvPicPr>
          <p:cNvPr id="3076" name="Picture 4" descr="0-37468-inv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2016125" cy="134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инвестиций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Существуют разные классификации инвестиций.</a:t>
            </a:r>
            <a:endParaRPr lang="ru-RU" sz="2800" i="1"/>
          </a:p>
          <a:p>
            <a:pPr>
              <a:lnSpc>
                <a:spcPct val="90000"/>
              </a:lnSpc>
            </a:pPr>
            <a:r>
              <a:rPr lang="ru-RU" sz="2800" i="1"/>
              <a:t>По объекту инвестирования выделяют: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 b="1"/>
              <a:t>Реальные инвестиции</a:t>
            </a:r>
            <a:r>
              <a:rPr lang="ru-RU" sz="2800"/>
              <a:t> (прямая покупка реального капитала в различных формах): </a:t>
            </a:r>
          </a:p>
          <a:p>
            <a:pPr lvl="1">
              <a:lnSpc>
                <a:spcPct val="90000"/>
              </a:lnSpc>
            </a:pPr>
            <a:r>
              <a:rPr lang="ru-RU" sz="2400"/>
              <a:t>в форме материальных активов (основных фондов, земли), оплата строительства или реконструкции. </a:t>
            </a:r>
          </a:p>
          <a:p>
            <a:pPr lvl="1">
              <a:lnSpc>
                <a:spcPct val="90000"/>
              </a:lnSpc>
            </a:pPr>
            <a:r>
              <a:rPr lang="ru-RU" sz="2400"/>
              <a:t>Капитальный ремонт основных фондов. </a:t>
            </a:r>
          </a:p>
          <a:p>
            <a:pPr lvl="1">
              <a:lnSpc>
                <a:spcPct val="90000"/>
              </a:lnSpc>
            </a:pPr>
            <a:r>
              <a:rPr lang="ru-RU" sz="2400"/>
              <a:t>Вложения в нематериальные активы: патенты, лицензии, права пользования, авторские права, товарные знаки, ноу-хау, человеческий капитал (воспитание, образование, наука) и т. д. </a:t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Классификация инвестиций (по объекту инвестирования)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Финансовые инвестиции</a:t>
            </a:r>
            <a:r>
              <a:rPr lang="ru-RU" sz="2800"/>
              <a:t> (косвенная покупка капитала через финансовые активы): </a:t>
            </a:r>
          </a:p>
          <a:p>
            <a:pPr lvl="1">
              <a:lnSpc>
                <a:spcPct val="80000"/>
              </a:lnSpc>
            </a:pPr>
            <a:r>
              <a:rPr lang="ru-RU" sz="2400"/>
              <a:t>ценные бумаги</a:t>
            </a:r>
          </a:p>
          <a:p>
            <a:pPr lvl="1">
              <a:lnSpc>
                <a:spcPct val="80000"/>
              </a:lnSpc>
            </a:pPr>
            <a:r>
              <a:rPr lang="ru-RU" sz="2400"/>
              <a:t>предоставленные кредиты </a:t>
            </a:r>
          </a:p>
          <a:p>
            <a:pPr lvl="1">
              <a:lnSpc>
                <a:spcPct val="80000"/>
              </a:lnSpc>
            </a:pPr>
            <a:r>
              <a:rPr lang="ru-RU" sz="2400"/>
              <a:t>лизинг (для лизингодателя) 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Спекулятивные инвестиции</a:t>
            </a:r>
            <a:r>
              <a:rPr lang="ru-RU" sz="2800"/>
              <a:t> (покупка активов исключительно ради возможного изменения цены): </a:t>
            </a:r>
          </a:p>
          <a:p>
            <a:pPr lvl="1">
              <a:lnSpc>
                <a:spcPct val="80000"/>
              </a:lnSpc>
            </a:pPr>
            <a:r>
              <a:rPr lang="ru-RU" sz="2400"/>
              <a:t>валюты </a:t>
            </a:r>
          </a:p>
          <a:p>
            <a:pPr lvl="1">
              <a:lnSpc>
                <a:spcPct val="80000"/>
              </a:lnSpc>
            </a:pPr>
            <a:r>
              <a:rPr lang="ru-RU" sz="2400"/>
              <a:t>драгоценные металлы (в виде обезличенных металлических счетов) </a:t>
            </a:r>
          </a:p>
          <a:p>
            <a:pPr lvl="1">
              <a:lnSpc>
                <a:spcPct val="80000"/>
              </a:lnSpc>
            </a:pPr>
            <a:r>
              <a:rPr lang="ru-RU" sz="2400"/>
              <a:t>ценные бумаги (акции, облигации, сертификаты институтов совместного инвестирования и т.п.)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инвестиций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/>
              <a:t>По основным целям инвестирования:</a:t>
            </a:r>
            <a:endParaRPr lang="ru-RU" sz="2000"/>
          </a:p>
          <a:p>
            <a:pPr lvl="1">
              <a:lnSpc>
                <a:spcPct val="80000"/>
              </a:lnSpc>
            </a:pPr>
            <a:r>
              <a:rPr lang="ru-RU" sz="1800"/>
              <a:t>Прямые инвестиции (вложение денежных средств с целью участия в управлении предприятием)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Портфельные инвестиции (инвестиции в ценные бумаги, формируемые в виде портфеля ценных бумаг)</a:t>
            </a:r>
          </a:p>
          <a:p>
            <a:pPr>
              <a:lnSpc>
                <a:spcPct val="80000"/>
              </a:lnSpc>
            </a:pPr>
            <a:r>
              <a:rPr lang="ru-RU" sz="2000"/>
              <a:t/>
            </a:r>
            <a:br>
              <a:rPr lang="ru-RU" sz="2000"/>
            </a:br>
            <a:r>
              <a:rPr lang="ru-RU" sz="2000" i="1"/>
              <a:t>По срокам вложения:</a:t>
            </a:r>
            <a:endParaRPr lang="ru-RU" sz="2000"/>
          </a:p>
          <a:p>
            <a:pPr lvl="1">
              <a:lnSpc>
                <a:spcPct val="80000"/>
              </a:lnSpc>
            </a:pPr>
            <a:r>
              <a:rPr lang="ru-RU" sz="1800"/>
              <a:t>краткосрочные (до одного года) 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среднесрочные (1-3 года) 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долгосрочные (свыше 3-5 лет) </a:t>
            </a:r>
          </a:p>
          <a:p>
            <a:pPr>
              <a:lnSpc>
                <a:spcPct val="80000"/>
              </a:lnSpc>
            </a:pPr>
            <a:r>
              <a:rPr lang="ru-RU" sz="2000"/>
              <a:t/>
            </a:r>
            <a:br>
              <a:rPr lang="ru-RU" sz="2000"/>
            </a:br>
            <a:r>
              <a:rPr lang="ru-RU" sz="2000" i="1"/>
              <a:t>По форме собственности на инвестиционные ресурсы:</a:t>
            </a:r>
            <a:endParaRPr lang="ru-RU" sz="2000"/>
          </a:p>
          <a:p>
            <a:pPr lvl="1">
              <a:lnSpc>
                <a:spcPct val="80000"/>
              </a:lnSpc>
            </a:pPr>
            <a:r>
              <a:rPr lang="ru-RU" sz="1800"/>
              <a:t>частные 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государственные 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иностранные 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смешанные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Инвестиция или спекуляция?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600200"/>
            <a:ext cx="519430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Грань между инвестицией и спекуляцией(</a:t>
            </a:r>
            <a:r>
              <a:rPr lang="ru-RU" sz="2800" i="1"/>
              <a:t>получение дохода за счёт разницы между ценами покупки и продажи</a:t>
            </a:r>
            <a:r>
              <a:rPr lang="ru-RU" sz="2800"/>
              <a:t>) размыта. Обычно критерием разграничения указывают фактор времени. Если операция длится более года — это инвестиция, и экономический эффект она даст через значительный срок после вложения. Если до года — это спекуляция. </a:t>
            </a:r>
          </a:p>
        </p:txBody>
      </p:sp>
      <p:pic>
        <p:nvPicPr>
          <p:cNvPr id="6148" name="Picture 4" descr="2038_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</p:spPr>
      </p:pic>
      <p:pic>
        <p:nvPicPr>
          <p:cNvPr id="6150" name="Picture 6" descr="Безымянный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2736850" cy="205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Инвестирование, сбережение, потребление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С позиции монетарной теории денег, средства можно направить на потребление или сбережение. Простое сбережение изымает средства из оборота и создаёт предпосылки для кризисов. Инвестирование вовлекает сбережения в оборот. Оно может происходить напрямую или косвенно (размещение временно свободных средств на депозит в банк, который уже сам инвестирует).</a:t>
            </a:r>
          </a:p>
        </p:txBody>
      </p:sp>
      <p:pic>
        <p:nvPicPr>
          <p:cNvPr id="7172" name="Picture 4" descr="451933_sour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557338"/>
            <a:ext cx="2925762" cy="2193925"/>
          </a:xfrm>
          <a:prstGeom prst="rect">
            <a:avLst/>
          </a:prstGeom>
          <a:noFill/>
        </p:spPr>
      </p:pic>
      <p:pic>
        <p:nvPicPr>
          <p:cNvPr id="7173" name="Picture 5" descr="1d5c456458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933825"/>
            <a:ext cx="2055812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Условия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ru-RU" sz="2400"/>
              <a:t>Считается, что для привлечения инвестиций предприятие должно: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ru-RU" sz="2000"/>
              <a:t>Иметь хорошо отработанный и перспективный план деятельности на будущее. Инвесторы хотят знать, что их вклады принесут в дальнейшем прибыль.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ru-RU" sz="2000"/>
              <a:t>Иметь хорошую репутацию в обществе. Инвестируя в теневое предприятие, инвесторы рискуют остаться без прибыли, поэтому выбирают только те предприятия, которые вызывают доверие.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ru-RU" sz="2000"/>
              <a:t>Вести открытую, то есть прозрачную деятельность. Для этого необходимы бухгалтерская отчётность и работа со СМИ.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ru-RU" sz="2000"/>
              <a:t>Многое зависит от внутренней политики, проводимой в той стране, в которой находится предприятие. Для вкладов инвесторы выбирают наиболее стабильные страны.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Риск и прибыль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600200"/>
            <a:ext cx="5554662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Инвестиции характеризуются, среди прочего, двумя взаимосвязанным параметрами: риском и прибыльностью (доходностью). Как правило, чем выше риск инвестиций, тем выше должна быть их ожидаемая доходность.</a:t>
            </a:r>
          </a:p>
          <a:p>
            <a:pPr>
              <a:lnSpc>
                <a:spcPct val="80000"/>
              </a:lnSpc>
            </a:pPr>
            <a:r>
              <a:rPr lang="ru-RU" sz="2000"/>
              <a:t>Величина инвестиционного риска показывает вероятность потери инвестиций и дохода от них. </a:t>
            </a:r>
          </a:p>
          <a:p>
            <a:pPr>
              <a:lnSpc>
                <a:spcPct val="80000"/>
              </a:lnSpc>
            </a:pPr>
            <a:r>
              <a:rPr lang="ru-RU" sz="2000"/>
              <a:t>Величина общего, интегрального риска складывается из семи видов риска: законодательного, политического, социального, экономического, финансового, криминального, экологического. </a:t>
            </a:r>
          </a:p>
          <a:p>
            <a:pPr>
              <a:lnSpc>
                <a:spcPct val="80000"/>
              </a:lnSpc>
            </a:pPr>
            <a:r>
              <a:rPr lang="ru-RU" sz="2000"/>
              <a:t>При этом средний риск страны принимается за единицу, а реальные показатели регионов могут отклоняться.</a:t>
            </a:r>
          </a:p>
        </p:txBody>
      </p:sp>
      <p:pic>
        <p:nvPicPr>
          <p:cNvPr id="9220" name="Picture 4" descr="1259248492_rosssiya-pomozh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2813050" cy="324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54</TotalTime>
  <Words>468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Сотрудничество</vt:lpstr>
      <vt:lpstr>Урок 24  Инвестиции</vt:lpstr>
      <vt:lpstr>Инвестиции</vt:lpstr>
      <vt:lpstr>Классификация инвестиций </vt:lpstr>
      <vt:lpstr>Классификация инвестиций (по объекту инвестирования)</vt:lpstr>
      <vt:lpstr>Классификация инвестиций </vt:lpstr>
      <vt:lpstr>Инвестиция или спекуляция?</vt:lpstr>
      <vt:lpstr>Инвестирование, сбережение, потребление </vt:lpstr>
      <vt:lpstr>Условия</vt:lpstr>
      <vt:lpstr>Риск и прибыль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</dc:title>
  <dc:creator>User</dc:creator>
  <cp:lastModifiedBy>Школа</cp:lastModifiedBy>
  <cp:revision>12</cp:revision>
  <dcterms:created xsi:type="dcterms:W3CDTF">2010-04-22T19:59:54Z</dcterms:created>
  <dcterms:modified xsi:type="dcterms:W3CDTF">2023-02-21T07:32:33Z</dcterms:modified>
</cp:coreProperties>
</file>