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91" r:id="rId3"/>
    <p:sldId id="393" r:id="rId4"/>
    <p:sldId id="380" r:id="rId5"/>
    <p:sldId id="381" r:id="rId6"/>
    <p:sldId id="382" r:id="rId7"/>
    <p:sldId id="389" r:id="rId8"/>
    <p:sldId id="383" r:id="rId9"/>
    <p:sldId id="384" r:id="rId10"/>
    <p:sldId id="385" r:id="rId11"/>
    <p:sldId id="386" r:id="rId12"/>
    <p:sldId id="387" r:id="rId13"/>
    <p:sldId id="388" r:id="rId14"/>
    <p:sldId id="394" r:id="rId15"/>
    <p:sldId id="390" r:id="rId16"/>
    <p:sldId id="357" r:id="rId17"/>
    <p:sldId id="378" r:id="rId18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B19"/>
    <a:srgbClr val="741E12"/>
    <a:srgbClr val="822114"/>
    <a:srgbClr val="3399FF"/>
    <a:srgbClr val="FF0000"/>
    <a:srgbClr val="993366"/>
    <a:srgbClr val="FFFFFF"/>
    <a:srgbClr val="38A3B2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786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98774C7-AC4E-4854-9ED5-179FE43C3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30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57200" y="1147763"/>
            <a:ext cx="725488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9002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76338" y="533400"/>
            <a:ext cx="725487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611438" y="534988"/>
            <a:ext cx="725487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D4A780C2-C136-437C-8FAE-1153608B96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 animBg="1"/>
      <p:bldP spid="3237" grpId="0" animBg="1"/>
      <p:bldP spid="3075" grpId="0" build="p">
        <p:tmplLst>
          <p:tmpl lvl="1">
            <p:tnLst>
              <p:par>
                <p:cTn presetID="18" presetClass="entr" presetSubtype="12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18" grpId="0" animBg="1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BBB9D-FDF3-4DCE-82E7-0C458DEF2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8C86-291C-4802-9601-3CD939562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3DB5AED-D79B-47C1-9DED-80791981F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1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A24040D8-62D5-4E28-B109-59278CAF0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2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970F78DC-5D90-48A1-A70C-5F0AAD55B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46A6-0919-4B41-B51D-4819003D9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6EB6-C7CE-4563-80E9-2B4F37F75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1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95958-23C4-4269-973E-748CC73AFD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9BC0B-AA75-4A2A-BDDE-90219B1F3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70D46-8FD6-401D-B10D-97603D7E6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F7DEC-2974-44DC-9432-619F6D4B3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0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E99F-B98E-4D78-8EDE-DD3C65CEF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16720-23F3-43D1-A720-BB234CA6E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AF290F64-07D4-4EED-A6F4-A6FE1820BE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26" y="2303463"/>
            <a:ext cx="6138874" cy="1582737"/>
          </a:xfrm>
        </p:spPr>
        <p:txBody>
          <a:bodyPr/>
          <a:lstStyle/>
          <a:p>
            <a:r>
              <a:rPr lang="ru-RU" b="0" dirty="0" smtClean="0">
                <a:solidFill>
                  <a:schemeClr val="accent2"/>
                </a:solidFill>
              </a:rPr>
              <a:t>Урок 5</a:t>
            </a:r>
            <a:r>
              <a:rPr lang="en-US" b="0" dirty="0" smtClean="0"/>
              <a:t>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Понятие и сущность маркетинга</a:t>
            </a:r>
            <a:endParaRPr lang="en-US" dirty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/>
          <a:srcRect l="52472" t="18726" r="32319" b="72719"/>
          <a:stretch>
            <a:fillRect/>
          </a:stretch>
        </p:blipFill>
        <p:spPr bwMode="auto">
          <a:xfrm>
            <a:off x="7715272" y="1142984"/>
            <a:ext cx="14287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110757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муниципальное автономное образовательное учреждение</a:t>
            </a:r>
          </a:p>
          <a:p>
            <a:pPr algn="ctr"/>
            <a:r>
              <a:rPr lang="ru-RU" sz="1100" dirty="0"/>
              <a:t>Средняя общеобразовательная школа №218 </a:t>
            </a:r>
          </a:p>
          <a:p>
            <a:pPr algn="ctr"/>
            <a:r>
              <a:rPr lang="ru-RU" sz="1100" dirty="0"/>
              <a:t>города Новосибирска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615934"/>
            <a:ext cx="1036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896" y="6107646"/>
            <a:ext cx="4544888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ПЕДАГОГ-ПСИХОЛОГ      ГЕТМАН Н.В.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Сбытовая концепция</a:t>
            </a:r>
            <a:endParaRPr lang="en-US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71604" y="21431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285860"/>
            <a:ext cx="5286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Потребители будут благосклонны к товарам, предлагающим наивысшее качество, лучшие эксплуатационные свойства и характеристики,  следовательно, организация должна сосредоточить свою энергию на постоянном совершенствовании товара. </a:t>
            </a:r>
          </a:p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Данная концепция приводит к «маркетинговой близорукости». Продавец так влюбляется в собственный товар, что упускает из виду нужды клиентов. 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857760"/>
            <a:ext cx="5786478" cy="1200329"/>
          </a:xfrm>
          <a:prstGeom prst="rect">
            <a:avLst/>
          </a:prstGeom>
          <a:ln w="25400">
            <a:solidFill>
              <a:srgbClr val="610B1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0" dirty="0" smtClean="0">
                <a:latin typeface="Arial" pitchFamily="34" charset="0"/>
                <a:cs typeface="Arial" pitchFamily="34" charset="0"/>
              </a:rPr>
              <a:t>Изготовители логарифмических линеек считали, что инженерам нужны линейки, а не возможность производить расчеты, и упустили из виду угрозу со стороны карманных калькуляторов.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 descr="http://im0-tub-ru.yandex.net/i?id=182568153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14818"/>
            <a:ext cx="2214578" cy="2171155"/>
          </a:xfrm>
          <a:prstGeom prst="rect">
            <a:avLst/>
          </a:prstGeom>
          <a:noFill/>
        </p:spPr>
      </p:pic>
      <p:pic>
        <p:nvPicPr>
          <p:cNvPr id="9222" name="Picture 6" descr="C:\Documents and Settings\medvedeva\Рабочий стол\Предприятие\dom-z-dwoma-zestawami-materiałow-ikonę-narzędzia-wektorowe_15-38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34" r="3274"/>
          <a:stretch>
            <a:fillRect/>
          </a:stretch>
        </p:blipFill>
        <p:spPr bwMode="auto">
          <a:xfrm rot="21429335">
            <a:off x="436286" y="1204565"/>
            <a:ext cx="2251259" cy="1848389"/>
          </a:xfrm>
          <a:prstGeom prst="rect">
            <a:avLst/>
          </a:prstGeom>
          <a:noFill/>
        </p:spPr>
      </p:pic>
      <p:pic>
        <p:nvPicPr>
          <p:cNvPr id="17" name="Picture 5" descr="C:\Documents and Settings\medvedeva\Рабочий стол\29228068_1216483485_f5cd68859a0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8251">
            <a:off x="1983331" y="1822945"/>
            <a:ext cx="1705255" cy="162908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 bwMode="auto">
          <a:xfrm>
            <a:off x="1714480" y="1142984"/>
            <a:ext cx="642942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2" descr="C:\Documents and Settings\medvedeva\Рабочий стол\937f708b137152215548b63655d_pre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78" t="13315" r="18220" b="13315"/>
          <a:stretch>
            <a:fillRect/>
          </a:stretch>
        </p:blipFill>
        <p:spPr bwMode="auto">
          <a:xfrm rot="21244487">
            <a:off x="217399" y="2683965"/>
            <a:ext cx="2254956" cy="156112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2285984" y="1142984"/>
            <a:ext cx="1143008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Рыночная концепция</a:t>
            </a:r>
            <a:endParaRPr lang="en-US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736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Залог достижения целей организации - определение нужд и потребностей целевых рынков и обеспечение желаемой удовлетворенности более эффективными и более продуктивными, чем у конкурентов, способами. Рыночная концепция отражает приверженность фирмы теории суверенитета потребителя: компания производит то, что необходимо потребителю, и получает прибыль за счет максимального удовлетворения его нужд. 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48" y="3357562"/>
            <a:ext cx="221454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Рыночную концепцию взяли на вооружение многие фирмы</a:t>
            </a:r>
            <a:endParaRPr lang="ru-RU" sz="16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285852" y="3500438"/>
            <a:ext cx="2500331" cy="1428760"/>
          </a:xfrm>
          <a:prstGeom prst="wedgeEllipseCallout">
            <a:avLst>
              <a:gd name="adj1" fmla="val -29861"/>
              <a:gd name="adj2" fmla="val 76026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Documents and Settings\kuznetsovae\Рабочий стол\водопады\p16e7v2pn28psv3s1igeha11rf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77" t="-824" r="6818" b="70259"/>
          <a:stretch>
            <a:fillRect/>
          </a:stretch>
        </p:blipFill>
        <p:spPr bwMode="auto">
          <a:xfrm flipH="1">
            <a:off x="357158" y="4857760"/>
            <a:ext cx="1455781" cy="1785950"/>
          </a:xfrm>
          <a:prstGeom prst="rect">
            <a:avLst/>
          </a:prstGeom>
          <a:noFill/>
        </p:spPr>
      </p:pic>
      <p:pic>
        <p:nvPicPr>
          <p:cNvPr id="10242" name="Picture 2" descr="C:\Documents and Settings\medvedeva\Рабочий стол\pg_agm_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643578"/>
            <a:ext cx="1857388" cy="939839"/>
          </a:xfrm>
          <a:prstGeom prst="rect">
            <a:avLst/>
          </a:prstGeom>
          <a:noFill/>
        </p:spPr>
      </p:pic>
      <p:pic>
        <p:nvPicPr>
          <p:cNvPr id="10243" name="Picture 3" descr="C:\Documents and Settings\medvedeva\Рабочий стол\110419081516_McDonaldsLogo_640.jpg"/>
          <p:cNvPicPr>
            <a:picLocks noChangeAspect="1" noChangeArrowheads="1"/>
          </p:cNvPicPr>
          <p:nvPr/>
        </p:nvPicPr>
        <p:blipFill>
          <a:blip r:embed="rId4" cstate="print"/>
          <a:srcRect l="15556" r="13333"/>
          <a:stretch>
            <a:fillRect/>
          </a:stretch>
        </p:blipFill>
        <p:spPr bwMode="auto">
          <a:xfrm>
            <a:off x="7358082" y="4429132"/>
            <a:ext cx="1285884" cy="1017154"/>
          </a:xfrm>
          <a:prstGeom prst="rect">
            <a:avLst/>
          </a:prstGeom>
          <a:noFill/>
        </p:spPr>
      </p:pic>
      <p:pic>
        <p:nvPicPr>
          <p:cNvPr id="10244" name="Picture 4" descr="D:\ПГУ\Pics\3.jpg"/>
          <p:cNvPicPr>
            <a:picLocks noChangeAspect="1" noChangeArrowheads="1"/>
          </p:cNvPicPr>
          <p:nvPr/>
        </p:nvPicPr>
        <p:blipFill>
          <a:blip r:embed="rId5" cstate="print"/>
          <a:srcRect l="81250" t="51875"/>
          <a:stretch>
            <a:fillRect/>
          </a:stretch>
        </p:blipFill>
        <p:spPr bwMode="auto">
          <a:xfrm>
            <a:off x="4357686" y="3286124"/>
            <a:ext cx="1357322" cy="2322555"/>
          </a:xfrm>
          <a:prstGeom prst="rect">
            <a:avLst/>
          </a:prstGeom>
          <a:noFill/>
        </p:spPr>
      </p:pic>
      <p:pic>
        <p:nvPicPr>
          <p:cNvPr id="10245" name="Picture 5" descr="C:\Documents and Settings\medvedeva\Рабочий стол\Предприятие\sexy-girls.jpg"/>
          <p:cNvPicPr>
            <a:picLocks noChangeAspect="1" noChangeArrowheads="1"/>
          </p:cNvPicPr>
          <p:nvPr/>
        </p:nvPicPr>
        <p:blipFill>
          <a:blip r:embed="rId6" cstate="print"/>
          <a:srcRect l="91329" b="66575"/>
          <a:stretch>
            <a:fillRect/>
          </a:stretch>
        </p:blipFill>
        <p:spPr bwMode="auto">
          <a:xfrm>
            <a:off x="5500694" y="3714752"/>
            <a:ext cx="869823" cy="2111008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 bwMode="auto">
          <a:xfrm rot="20374945">
            <a:off x="3033134" y="5006052"/>
            <a:ext cx="1336893" cy="428628"/>
          </a:xfrm>
          <a:prstGeom prst="rightArrow">
            <a:avLst/>
          </a:prstGeom>
          <a:solidFill>
            <a:srgbClr val="610B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0" y="3357562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6" name="Picture 6" descr="C:\Documents and Settings\medvedeva\Рабочий стол\th_108215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22" r="12264" b="66500"/>
          <a:stretch>
            <a:fillRect/>
          </a:stretch>
        </p:blipFill>
        <p:spPr bwMode="auto">
          <a:xfrm>
            <a:off x="1714480" y="3929066"/>
            <a:ext cx="1090774" cy="78581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428860" y="377404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ХОЧУ!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8-tub-ru.yandex.net/i?id=270834494-04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500448"/>
            <a:ext cx="1038225" cy="1428750"/>
          </a:xfrm>
          <a:prstGeom prst="rect">
            <a:avLst/>
          </a:prstGeom>
          <a:noFill/>
        </p:spPr>
      </p:pic>
      <p:pic>
        <p:nvPicPr>
          <p:cNvPr id="45064" name="Picture 8" descr="http://im5-tub-ru.yandex.net/i?id=281751092-3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1687" y="3500448"/>
            <a:ext cx="1697833" cy="1643064"/>
          </a:xfrm>
          <a:prstGeom prst="rect">
            <a:avLst/>
          </a:prstGeom>
          <a:noFill/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Концепция социально-этического маркетинга</a:t>
            </a:r>
            <a:endParaRPr lang="en-US" sz="2800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71604" y="21431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1357298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Задачей организации является установление нужд, потребностей и интересов целевых рынков и обеспечение желаемой удовлетворенности более эффективными и более продуктивными (чем у конкурентов) способами с одновременным сохранением или укреплением благополучия потребителя и общества в целом. Концепция социально-этичного маркетинга требует сбалансирования трех факторов: прибылей фирмы, покупательских потребностей и интересов общества. 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429264"/>
            <a:ext cx="8715436" cy="646331"/>
          </a:xfrm>
          <a:prstGeom prst="rect">
            <a:avLst/>
          </a:prstGeom>
          <a:ln w="28575">
            <a:solidFill>
              <a:srgbClr val="610B1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0" dirty="0" smtClean="0">
                <a:latin typeface="Arial" pitchFamily="34" charset="0"/>
                <a:cs typeface="Arial" pitchFamily="34" charset="0"/>
              </a:rPr>
              <a:t>В рекламе многие фирмы все больше делают упор на то, что новый товар благотворно влияет на здоровье покупателей, что экологически чист и т.д.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4" descr="http://im4-tub-ru.yandex.net/i?id=18799274-7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14762"/>
            <a:ext cx="2286000" cy="1428750"/>
          </a:xfrm>
          <a:prstGeom prst="rect">
            <a:avLst/>
          </a:prstGeom>
          <a:noFill/>
        </p:spPr>
      </p:pic>
      <p:pic>
        <p:nvPicPr>
          <p:cNvPr id="45062" name="Picture 6" descr="http://im2-tub-ru.yandex.net/i?id=353817323-27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500448"/>
            <a:ext cx="1047750" cy="142875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 bwMode="auto">
          <a:xfrm>
            <a:off x="2571736" y="4143390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4714876" y="4143390"/>
            <a:ext cx="7143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838200"/>
          </a:xfrm>
        </p:spPr>
        <p:txBody>
          <a:bodyPr/>
          <a:lstStyle/>
          <a:p>
            <a:r>
              <a:rPr lang="ru-RU" sz="3200" dirty="0" smtClean="0"/>
              <a:t>Маркетинг партнерских отношений</a:t>
            </a:r>
            <a:endParaRPr lang="en-US" sz="3200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71604" y="21431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3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Акцент делается на коммуникации, направленные на установление долгосрочных отношений с покупателями и партнерами в процессе коммерческого и некоммерческого взаимодействия с ними. </a:t>
            </a:r>
          </a:p>
        </p:txBody>
      </p:sp>
      <p:pic>
        <p:nvPicPr>
          <p:cNvPr id="15" name="Picture 2" descr="C:\Documents and Settings\medvedeva\Рабочий стол\Предприятие\1.jpg"/>
          <p:cNvPicPr>
            <a:picLocks noChangeAspect="1" noChangeArrowheads="1"/>
          </p:cNvPicPr>
          <p:nvPr/>
        </p:nvPicPr>
        <p:blipFill>
          <a:blip r:embed="rId2" cstate="print"/>
          <a:srcRect l="9259" r="4320"/>
          <a:stretch>
            <a:fillRect/>
          </a:stretch>
        </p:blipFill>
        <p:spPr bwMode="auto">
          <a:xfrm>
            <a:off x="6929454" y="1285860"/>
            <a:ext cx="1860750" cy="1882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43372" y="3214686"/>
            <a:ext cx="4714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Маркетинг взаимодействия повышает значимость личности, личных контактов в системе эффективных коммуникаций. </a:t>
            </a:r>
          </a:p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Он распределяет ответственность за принятие решений в области маркетинга на весь персонал предприятия, поскольку требует участия в маркетинговой деятельности не только специалистов службы маркетинга, но и работников других предпринимательских единиц, включая менеджеров верхнего звена.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medvedeva\Рабочий стол\ar12987032953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42500"/>
            <a:ext cx="3738562" cy="220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42938"/>
            <a:ext cx="7286625" cy="357187"/>
          </a:xfrm>
        </p:spPr>
        <p:txBody>
          <a:bodyPr/>
          <a:lstStyle/>
          <a:p>
            <a:pPr algn="ctr" eaLnBrk="1" hangingPunct="1"/>
            <a:r>
              <a:rPr lang="ru-RU" sz="2600" b="1" smtClean="0">
                <a:latin typeface="Times New Roman" pitchFamily="18" charset="0"/>
              </a:rPr>
              <a:t>ЭВОЛЮЦИЯ КОНЦЕПЦИИ МАРКЕТИНГА</a:t>
            </a:r>
          </a:p>
        </p:txBody>
      </p:sp>
      <p:graphicFrame>
        <p:nvGraphicFramePr>
          <p:cNvPr id="5" name="Group 693"/>
          <p:cNvGraphicFramePr>
            <a:graphicFrameLocks noGrp="1"/>
          </p:cNvGraphicFramePr>
          <p:nvPr>
            <p:ph type="tbl" idx="1"/>
          </p:nvPr>
        </p:nvGraphicFramePr>
        <p:xfrm>
          <a:off x="214313" y="1643063"/>
          <a:ext cx="8715435" cy="4693920"/>
        </p:xfrm>
        <a:graphic>
          <a:graphicData uri="http://schemas.openxmlformats.org/drawingml/2006/table">
            <a:tbl>
              <a:tblPr/>
              <a:tblGrid>
                <a:gridCol w="1009622"/>
                <a:gridCol w="1791099"/>
                <a:gridCol w="2019243"/>
                <a:gridCol w="1731509"/>
                <a:gridCol w="2163962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Главная идея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инструментарий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и примеры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1860-1920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Произвожу то, что могу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на прибыль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Потребители купят то, что доступно по цене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1920-1930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качественных товаров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товара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Потребители купят что лучшее качеству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1930-1950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Сбытовая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сбытовой сети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Агрессивное продвижение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Кризис экономики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1960-1980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Традиционного маркетинга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Произвожу то, что нужно потребителю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потребителя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Удовлетворение нужд и потребностей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1980-1995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Социально-этического маркетинга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Произвожу то, что нужно потребителю с учетом требований общества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социальных и экологических последствий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сбережения ресурсов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настоящее время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 взаимоотношений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(Relationship Marketing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Произвожу то, что удовлетворяет потребителей, дистрибьюторов,  партнеров по бизнесу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интеграции и сетевого анализа,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Целенаправленное создание и поддержание долгосрочных, связей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80" y="98408"/>
            <a:ext cx="7772400" cy="973138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Основные элементы маркетинга</a:t>
            </a:r>
            <a:endParaRPr lang="en-US" sz="3600" dirty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630367" y="1285860"/>
            <a:ext cx="3584575" cy="579438"/>
            <a:chOff x="720" y="1392"/>
            <a:chExt cx="4058" cy="480"/>
          </a:xfrm>
        </p:grpSpPr>
        <p:sp>
          <p:nvSpPr>
            <p:cNvPr id="44076" name="AutoShape 4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78" name="AutoShape 46"/>
              <p:cNvSpPr>
                <a:spLocks noChangeArrowheads="1"/>
              </p:cNvSpPr>
              <p:nvPr/>
            </p:nvSpPr>
            <p:spPr bwMode="gray">
              <a:xfrm>
                <a:off x="747" y="1735"/>
                <a:ext cx="3985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079" name="AutoShape 47"/>
              <p:cNvSpPr>
                <a:spLocks noChangeArrowheads="1"/>
              </p:cNvSpPr>
              <p:nvPr/>
            </p:nvSpPr>
            <p:spPr bwMode="gray">
              <a:xfrm>
                <a:off x="747" y="1405"/>
                <a:ext cx="3985" cy="1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460482" y="1249351"/>
            <a:ext cx="611188" cy="608013"/>
            <a:chOff x="579" y="1386"/>
            <a:chExt cx="385" cy="383"/>
          </a:xfrm>
        </p:grpSpPr>
        <p:sp>
          <p:nvSpPr>
            <p:cNvPr id="15449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5451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52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53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54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365" name="Text Box 55"/>
          <p:cNvSpPr txBox="1">
            <a:spLocks noChangeArrowheads="1"/>
          </p:cNvSpPr>
          <p:nvPr/>
        </p:nvSpPr>
        <p:spPr bwMode="gray">
          <a:xfrm>
            <a:off x="1571604" y="128586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643042" y="2071678"/>
            <a:ext cx="3584575" cy="579438"/>
            <a:chOff x="720" y="1392"/>
            <a:chExt cx="4058" cy="480"/>
          </a:xfrm>
        </p:grpSpPr>
        <p:sp>
          <p:nvSpPr>
            <p:cNvPr id="44089" name="AutoShape 5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91" name="AutoShape 59"/>
              <p:cNvSpPr>
                <a:spLocks noChangeArrowheads="1"/>
              </p:cNvSpPr>
              <p:nvPr/>
            </p:nvSpPr>
            <p:spPr bwMode="ltGray">
              <a:xfrm>
                <a:off x="747" y="1735"/>
                <a:ext cx="3985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092" name="AutoShape 60"/>
              <p:cNvSpPr>
                <a:spLocks noChangeArrowheads="1"/>
              </p:cNvSpPr>
              <p:nvPr/>
            </p:nvSpPr>
            <p:spPr bwMode="ltGray">
              <a:xfrm>
                <a:off x="747" y="1405"/>
                <a:ext cx="3985" cy="1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460482" y="2035169"/>
            <a:ext cx="611188" cy="608013"/>
            <a:chOff x="579" y="1386"/>
            <a:chExt cx="385" cy="383"/>
          </a:xfrm>
        </p:grpSpPr>
        <p:sp>
          <p:nvSpPr>
            <p:cNvPr id="15439" name="Oval 6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5441" name="Oval 6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42" name="Oval 6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43" name="Oval 6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44" name="Oval 6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368" name="Text Box 68"/>
          <p:cNvSpPr txBox="1">
            <a:spLocks noChangeArrowheads="1"/>
          </p:cNvSpPr>
          <p:nvPr/>
        </p:nvSpPr>
        <p:spPr bwMode="gray">
          <a:xfrm>
            <a:off x="1571604" y="211454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1643042" y="2786058"/>
            <a:ext cx="3584575" cy="636587"/>
            <a:chOff x="720" y="1392"/>
            <a:chExt cx="4058" cy="515"/>
          </a:xfrm>
        </p:grpSpPr>
        <p:sp>
          <p:nvSpPr>
            <p:cNvPr id="44102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731" y="1407"/>
              <a:ext cx="4042" cy="500"/>
              <a:chOff x="745" y="1407"/>
              <a:chExt cx="3987" cy="500"/>
            </a:xfrm>
          </p:grpSpPr>
          <p:sp>
            <p:nvSpPr>
              <p:cNvPr id="44104" name="AutoShape 72"/>
              <p:cNvSpPr>
                <a:spLocks noChangeArrowheads="1"/>
              </p:cNvSpPr>
              <p:nvPr/>
            </p:nvSpPr>
            <p:spPr bwMode="gray">
              <a:xfrm>
                <a:off x="745" y="1791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105" name="AutoShape 73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1460482" y="2786058"/>
            <a:ext cx="611188" cy="608013"/>
            <a:chOff x="579" y="1386"/>
            <a:chExt cx="385" cy="383"/>
          </a:xfrm>
        </p:grpSpPr>
        <p:sp>
          <p:nvSpPr>
            <p:cNvPr id="15429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5431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32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33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34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371" name="Text Box 81"/>
          <p:cNvSpPr txBox="1">
            <a:spLocks noChangeArrowheads="1"/>
          </p:cNvSpPr>
          <p:nvPr/>
        </p:nvSpPr>
        <p:spPr bwMode="gray">
          <a:xfrm>
            <a:off x="1571604" y="285749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15372" name="Text Box 82"/>
          <p:cNvSpPr txBox="1">
            <a:spLocks noChangeArrowheads="1"/>
          </p:cNvSpPr>
          <p:nvPr/>
        </p:nvSpPr>
        <p:spPr bwMode="white">
          <a:xfrm>
            <a:off x="2000232" y="1357298"/>
            <a:ext cx="3138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Нужда</a:t>
            </a:r>
          </a:p>
        </p:txBody>
      </p:sp>
      <p:sp>
        <p:nvSpPr>
          <p:cNvPr id="15373" name="Text Box 83"/>
          <p:cNvSpPr txBox="1">
            <a:spLocks noChangeArrowheads="1"/>
          </p:cNvSpPr>
          <p:nvPr/>
        </p:nvSpPr>
        <p:spPr bwMode="white">
          <a:xfrm>
            <a:off x="1928794" y="2143116"/>
            <a:ext cx="3138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Потребность</a:t>
            </a:r>
          </a:p>
        </p:txBody>
      </p:sp>
      <p:sp>
        <p:nvSpPr>
          <p:cNvPr id="15374" name="Text Box 84"/>
          <p:cNvSpPr txBox="1">
            <a:spLocks noChangeArrowheads="1"/>
          </p:cNvSpPr>
          <p:nvPr/>
        </p:nvSpPr>
        <p:spPr bwMode="white">
          <a:xfrm>
            <a:off x="1928794" y="2928934"/>
            <a:ext cx="3138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Спрос</a:t>
            </a:r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1630838" y="3643314"/>
            <a:ext cx="3584104" cy="593826"/>
            <a:chOff x="720" y="1392"/>
            <a:chExt cx="4058" cy="480"/>
          </a:xfrm>
          <a:solidFill>
            <a:srgbClr val="F93939"/>
          </a:solidFill>
        </p:grpSpPr>
        <p:sp>
          <p:nvSpPr>
            <p:cNvPr id="46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8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5376" name="Text Box 84"/>
          <p:cNvSpPr txBox="1">
            <a:spLocks noChangeArrowheads="1"/>
          </p:cNvSpPr>
          <p:nvPr/>
        </p:nvSpPr>
        <p:spPr bwMode="white">
          <a:xfrm>
            <a:off x="2005013" y="3732212"/>
            <a:ext cx="31384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</a:t>
            </a:r>
          </a:p>
        </p:txBody>
      </p: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1630838" y="4500570"/>
            <a:ext cx="3584104" cy="508783"/>
            <a:chOff x="720" y="1392"/>
            <a:chExt cx="4058" cy="480"/>
          </a:xfrm>
          <a:solidFill>
            <a:srgbClr val="CCCC00"/>
          </a:solidFill>
        </p:grpSpPr>
        <p:sp>
          <p:nvSpPr>
            <p:cNvPr id="60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2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5378" name="Text Box 84"/>
          <p:cNvSpPr txBox="1">
            <a:spLocks noChangeArrowheads="1"/>
          </p:cNvSpPr>
          <p:nvPr/>
        </p:nvSpPr>
        <p:spPr bwMode="white">
          <a:xfrm>
            <a:off x="1928794" y="4500570"/>
            <a:ext cx="31384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Обмен</a:t>
            </a:r>
          </a:p>
        </p:txBody>
      </p: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1630367" y="5143512"/>
            <a:ext cx="3584575" cy="642938"/>
            <a:chOff x="720" y="1370"/>
            <a:chExt cx="4058" cy="520"/>
          </a:xfrm>
        </p:grpSpPr>
        <p:sp>
          <p:nvSpPr>
            <p:cNvPr id="74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731" y="1370"/>
              <a:ext cx="4042" cy="520"/>
              <a:chOff x="745" y="1370"/>
              <a:chExt cx="3987" cy="520"/>
            </a:xfrm>
          </p:grpSpPr>
          <p:sp>
            <p:nvSpPr>
              <p:cNvPr id="76" name="AutoShape 72"/>
              <p:cNvSpPr>
                <a:spLocks noChangeArrowheads="1"/>
              </p:cNvSpPr>
              <p:nvPr/>
            </p:nvSpPr>
            <p:spPr bwMode="gray">
              <a:xfrm>
                <a:off x="745" y="1774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" name="AutoShape 73"/>
              <p:cNvSpPr>
                <a:spLocks noChangeArrowheads="1"/>
              </p:cNvSpPr>
              <p:nvPr/>
            </p:nvSpPr>
            <p:spPr bwMode="gray">
              <a:xfrm>
                <a:off x="745" y="1370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1460483" y="5143512"/>
            <a:ext cx="611187" cy="608012"/>
            <a:chOff x="579" y="1386"/>
            <a:chExt cx="385" cy="383"/>
          </a:xfrm>
        </p:grpSpPr>
        <p:sp>
          <p:nvSpPr>
            <p:cNvPr id="15419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5421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22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23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24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381" name="Text Box 81"/>
          <p:cNvSpPr txBox="1">
            <a:spLocks noChangeArrowheads="1"/>
          </p:cNvSpPr>
          <p:nvPr/>
        </p:nvSpPr>
        <p:spPr bwMode="gray">
          <a:xfrm>
            <a:off x="1571604" y="52149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80808"/>
                </a:solidFill>
              </a:rPr>
              <a:t>6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15382" name="Text Box 84"/>
          <p:cNvSpPr txBox="1">
            <a:spLocks noChangeArrowheads="1"/>
          </p:cNvSpPr>
          <p:nvPr/>
        </p:nvSpPr>
        <p:spPr bwMode="white">
          <a:xfrm>
            <a:off x="1928794" y="5214950"/>
            <a:ext cx="31384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Сделка</a:t>
            </a:r>
          </a:p>
        </p:txBody>
      </p:sp>
      <p:grpSp>
        <p:nvGrpSpPr>
          <p:cNvPr id="22" name="Group 69"/>
          <p:cNvGrpSpPr>
            <a:grpSpLocks/>
          </p:cNvGrpSpPr>
          <p:nvPr/>
        </p:nvGrpSpPr>
        <p:grpSpPr bwMode="auto">
          <a:xfrm>
            <a:off x="1635968" y="5929330"/>
            <a:ext cx="3584104" cy="593826"/>
            <a:chOff x="720" y="1392"/>
            <a:chExt cx="4058" cy="480"/>
          </a:xfrm>
          <a:solidFill>
            <a:srgbClr val="FFC000"/>
          </a:solidFill>
        </p:grpSpPr>
        <p:sp>
          <p:nvSpPr>
            <p:cNvPr id="88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3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90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1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5384" name="Text Box 84"/>
          <p:cNvSpPr txBox="1">
            <a:spLocks noChangeArrowheads="1"/>
          </p:cNvSpPr>
          <p:nvPr/>
        </p:nvSpPr>
        <p:spPr bwMode="white">
          <a:xfrm>
            <a:off x="1928794" y="5929330"/>
            <a:ext cx="3136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Рынок</a:t>
            </a:r>
          </a:p>
        </p:txBody>
      </p:sp>
      <p:sp>
        <p:nvSpPr>
          <p:cNvPr id="15385" name="AutoShape 50"/>
          <p:cNvSpPr>
            <a:spLocks noChangeArrowheads="1"/>
          </p:cNvSpPr>
          <p:nvPr/>
        </p:nvSpPr>
        <p:spPr bwMode="invGray">
          <a:xfrm>
            <a:off x="214282" y="1046168"/>
            <a:ext cx="1141413" cy="5454666"/>
          </a:xfrm>
          <a:prstGeom prst="downArrow">
            <a:avLst>
              <a:gd name="adj1" fmla="val 49861"/>
              <a:gd name="adj2" fmla="val 53836"/>
            </a:avLst>
          </a:prstGeom>
          <a:solidFill>
            <a:srgbClr val="741E12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15386" name="Picture 2" descr="C:\Users\Bezmaternyh\Desktop\Маркетинг 1 лекция\1247706991_113.jpg"/>
          <p:cNvPicPr>
            <a:picLocks noChangeAspect="1" noChangeArrowheads="1"/>
          </p:cNvPicPr>
          <p:nvPr/>
        </p:nvPicPr>
        <p:blipFill>
          <a:blip r:embed="rId2"/>
          <a:srcRect l="23402" r="27650"/>
          <a:stretch>
            <a:fillRect/>
          </a:stretch>
        </p:blipFill>
        <p:spPr bwMode="auto">
          <a:xfrm>
            <a:off x="7500958" y="1357298"/>
            <a:ext cx="13398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TextBox 1"/>
          <p:cNvSpPr txBox="1">
            <a:spLocks noChangeArrowheads="1"/>
          </p:cNvSpPr>
          <p:nvPr/>
        </p:nvSpPr>
        <p:spPr bwMode="auto">
          <a:xfrm>
            <a:off x="5715008" y="2928934"/>
            <a:ext cx="29940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Если бы не было рынка, маркетинг был бы не нужен</a:t>
            </a:r>
          </a:p>
        </p:txBody>
      </p:sp>
      <p:sp>
        <p:nvSpPr>
          <p:cNvPr id="105" name="AutoShape 73"/>
          <p:cNvSpPr>
            <a:spLocks noChangeArrowheads="1"/>
          </p:cNvSpPr>
          <p:nvPr/>
        </p:nvSpPr>
        <p:spPr bwMode="gray">
          <a:xfrm>
            <a:off x="1643067" y="3643314"/>
            <a:ext cx="3570288" cy="142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33333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6" name="AutoShape 73"/>
          <p:cNvSpPr>
            <a:spLocks noChangeArrowheads="1"/>
          </p:cNvSpPr>
          <p:nvPr/>
        </p:nvSpPr>
        <p:spPr bwMode="gray">
          <a:xfrm>
            <a:off x="1643067" y="4509291"/>
            <a:ext cx="3570288" cy="142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33333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7" name="AutoShape 73"/>
          <p:cNvSpPr>
            <a:spLocks noChangeArrowheads="1"/>
          </p:cNvSpPr>
          <p:nvPr/>
        </p:nvSpPr>
        <p:spPr bwMode="gray">
          <a:xfrm>
            <a:off x="1644650" y="5929330"/>
            <a:ext cx="3570288" cy="142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33333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8" name="AutoShape 72"/>
          <p:cNvSpPr>
            <a:spLocks noChangeArrowheads="1"/>
          </p:cNvSpPr>
          <p:nvPr/>
        </p:nvSpPr>
        <p:spPr bwMode="gray">
          <a:xfrm>
            <a:off x="1644655" y="4071943"/>
            <a:ext cx="3570287" cy="142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tint val="4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9" name="AutoShape 72"/>
          <p:cNvSpPr>
            <a:spLocks noChangeArrowheads="1"/>
          </p:cNvSpPr>
          <p:nvPr/>
        </p:nvSpPr>
        <p:spPr bwMode="gray">
          <a:xfrm>
            <a:off x="1644655" y="4866478"/>
            <a:ext cx="3570287" cy="142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tint val="4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0" name="AutoShape 72"/>
          <p:cNvSpPr>
            <a:spLocks noChangeArrowheads="1"/>
          </p:cNvSpPr>
          <p:nvPr/>
        </p:nvSpPr>
        <p:spPr bwMode="gray">
          <a:xfrm>
            <a:off x="1643063" y="6357958"/>
            <a:ext cx="3570287" cy="142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tint val="4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1460482" y="3643314"/>
            <a:ext cx="611188" cy="608012"/>
            <a:chOff x="579" y="1386"/>
            <a:chExt cx="385" cy="383"/>
          </a:xfrm>
        </p:grpSpPr>
        <p:sp>
          <p:nvSpPr>
            <p:cNvPr id="15413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5415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16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17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18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395" name="Text Box 81"/>
          <p:cNvSpPr txBox="1">
            <a:spLocks noChangeArrowheads="1"/>
          </p:cNvSpPr>
          <p:nvPr/>
        </p:nvSpPr>
        <p:spPr bwMode="gray">
          <a:xfrm>
            <a:off x="1571604" y="371475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80808"/>
                </a:solidFill>
              </a:rPr>
              <a:t>4</a:t>
            </a:r>
            <a:endParaRPr lang="en-US" sz="2400" dirty="0">
              <a:solidFill>
                <a:srgbClr val="080808"/>
              </a:solidFill>
            </a:endParaRPr>
          </a:p>
        </p:txBody>
      </p:sp>
      <p:grpSp>
        <p:nvGrpSpPr>
          <p:cNvPr id="26" name="Group 74"/>
          <p:cNvGrpSpPr>
            <a:grpSpLocks/>
          </p:cNvGrpSpPr>
          <p:nvPr/>
        </p:nvGrpSpPr>
        <p:grpSpPr bwMode="auto">
          <a:xfrm>
            <a:off x="1460483" y="4464061"/>
            <a:ext cx="611187" cy="608013"/>
            <a:chOff x="579" y="1386"/>
            <a:chExt cx="385" cy="383"/>
          </a:xfrm>
        </p:grpSpPr>
        <p:sp>
          <p:nvSpPr>
            <p:cNvPr id="15407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5409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10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11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12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397" name="Text Box 81"/>
          <p:cNvSpPr txBox="1">
            <a:spLocks noChangeArrowheads="1"/>
          </p:cNvSpPr>
          <p:nvPr/>
        </p:nvSpPr>
        <p:spPr bwMode="gray">
          <a:xfrm>
            <a:off x="1571604" y="454343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80808"/>
                </a:solidFill>
              </a:rPr>
              <a:t>5</a:t>
            </a:r>
            <a:endParaRPr lang="en-US" sz="2400" dirty="0">
              <a:solidFill>
                <a:srgbClr val="080808"/>
              </a:solidFill>
            </a:endParaRPr>
          </a:p>
        </p:txBody>
      </p: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1460483" y="5929330"/>
            <a:ext cx="611187" cy="608012"/>
            <a:chOff x="579" y="1386"/>
            <a:chExt cx="385" cy="383"/>
          </a:xfrm>
        </p:grpSpPr>
        <p:sp>
          <p:nvSpPr>
            <p:cNvPr id="15401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5403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04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05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06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399" name="Text Box 81"/>
          <p:cNvSpPr txBox="1">
            <a:spLocks noChangeArrowheads="1"/>
          </p:cNvSpPr>
          <p:nvPr/>
        </p:nvSpPr>
        <p:spPr bwMode="gray">
          <a:xfrm>
            <a:off x="1547794" y="60007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80808"/>
                </a:solidFill>
              </a:rPr>
              <a:t>7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1540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950" y="6527800"/>
            <a:ext cx="1371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F7ADE6D2-4611-4F56-A416-6BD86D0FA99B}" type="slidenum">
              <a:rPr lang="en-US" smtClean="0"/>
              <a:pPr algn="l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</a:t>
            </a:r>
            <a:r>
              <a:rPr lang="ru-RU" dirty="0" smtClean="0"/>
              <a:t>лекции</a:t>
            </a:r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5AED-D79B-47C1-9DED-80791981F7A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5786" y="128586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Когда кажется, что весь мир настроен против Вас, вспомните, что самолеты взлетают против ветра!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00562" y="1643050"/>
            <a:ext cx="4143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Генри Форд,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основатель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Ford Motor Company</a:t>
            </a:r>
            <a:endParaRPr lang="ru-RU" sz="1400" i="1" dirty="0" smtClean="0"/>
          </a:p>
          <a:p>
            <a:endParaRPr lang="ru-RU" sz="14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78594" y="2214554"/>
            <a:ext cx="878681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Маркетинг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</a:rPr>
              <a:t> – это деятельность</a:t>
            </a:r>
          </a:p>
          <a:p>
            <a:pPr indent="457200" algn="just">
              <a:defRPr/>
            </a:pPr>
            <a:r>
              <a:rPr lang="ru-RU" sz="2000" b="1" dirty="0">
                <a:solidFill>
                  <a:srgbClr val="000099"/>
                </a:solidFill>
                <a:latin typeface="Arial" charset="0"/>
              </a:rPr>
              <a:t>по превращению потребностей людей в прибыль фирмы. </a:t>
            </a:r>
          </a:p>
        </p:txBody>
      </p:sp>
      <p:pic>
        <p:nvPicPr>
          <p:cNvPr id="24" name="Picture 7" descr="TOURS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6125"/>
            <a:ext cx="24685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MC13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6143625" y="3500438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000375" y="2928938"/>
            <a:ext cx="3571875" cy="431800"/>
          </a:xfrm>
          <a:prstGeom prst="curvedDownArrow">
            <a:avLst>
              <a:gd name="adj1" fmla="val 110026"/>
              <a:gd name="adj2" fmla="val 2200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WordArt 9"/>
          <p:cNvSpPr>
            <a:spLocks noChangeArrowheads="1" noChangeShapeType="1" noTextEdit="1"/>
          </p:cNvSpPr>
          <p:nvPr/>
        </p:nvSpPr>
        <p:spPr bwMode="auto">
          <a:xfrm>
            <a:off x="285750" y="6286500"/>
            <a:ext cx="210026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потребности</a:t>
            </a:r>
          </a:p>
        </p:txBody>
      </p:sp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6715125" y="6357938"/>
            <a:ext cx="166687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прибыль</a:t>
            </a:r>
          </a:p>
        </p:txBody>
      </p:sp>
      <p:pic>
        <p:nvPicPr>
          <p:cNvPr id="29" name="Picture 7" descr="http://star-w.kir.jp/grp/9/marketing-management-philip-kotler-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429000"/>
            <a:ext cx="2238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/>
          <a:srcRect l="52472" t="18726" r="32319" b="72719"/>
          <a:stretch>
            <a:fillRect/>
          </a:stretch>
        </p:blipFill>
        <p:spPr bwMode="auto">
          <a:xfrm>
            <a:off x="7715272" y="1142984"/>
            <a:ext cx="14287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ПГУ\Pics\logo\econ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73024"/>
            <a:ext cx="10001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1158905" y="71422"/>
            <a:ext cx="7627937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Содержание лекции</a:t>
            </a:r>
            <a:endParaRPr lang="en-US" sz="4000" dirty="0"/>
          </a:p>
        </p:txBody>
      </p:sp>
      <p:sp>
        <p:nvSpPr>
          <p:cNvPr id="4099" name="Rectangle 82"/>
          <p:cNvSpPr>
            <a:spLocks noChangeArrowheads="1"/>
          </p:cNvSpPr>
          <p:nvPr/>
        </p:nvSpPr>
        <p:spPr bwMode="black">
          <a:xfrm>
            <a:off x="3786182" y="4071942"/>
            <a:ext cx="5172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200" dirty="0"/>
              <a:t>Функции маркетинга</a:t>
            </a:r>
            <a:endParaRPr lang="en-US" sz="2200" dirty="0"/>
          </a:p>
        </p:txBody>
      </p:sp>
      <p:sp>
        <p:nvSpPr>
          <p:cNvPr id="4102" name="Rectangle 88"/>
          <p:cNvSpPr>
            <a:spLocks noChangeArrowheads="1"/>
          </p:cNvSpPr>
          <p:nvPr/>
        </p:nvSpPr>
        <p:spPr bwMode="black">
          <a:xfrm>
            <a:off x="3143240" y="2143116"/>
            <a:ext cx="3552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200" dirty="0"/>
              <a:t>Сущность маркетинга</a:t>
            </a:r>
            <a:endParaRPr lang="en-US" sz="2200" dirty="0"/>
          </a:p>
        </p:txBody>
      </p:sp>
      <p:sp>
        <p:nvSpPr>
          <p:cNvPr id="4103" name="Rectangle 90"/>
          <p:cNvSpPr>
            <a:spLocks noChangeArrowheads="1"/>
          </p:cNvSpPr>
          <p:nvPr/>
        </p:nvSpPr>
        <p:spPr bwMode="black">
          <a:xfrm>
            <a:off x="3857620" y="3214686"/>
            <a:ext cx="49101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200" dirty="0"/>
              <a:t>История развития маркетинга</a:t>
            </a:r>
            <a:endParaRPr lang="en-US" sz="2200" dirty="0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571736" y="2071678"/>
            <a:ext cx="393700" cy="393700"/>
            <a:chOff x="2543" y="1006"/>
            <a:chExt cx="416" cy="416"/>
          </a:xfrm>
        </p:grpSpPr>
        <p:sp>
          <p:nvSpPr>
            <p:cNvPr id="4143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4146" name="Picture 9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87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pic>
            <p:nvPicPr>
              <p:cNvPr id="4148" name="Picture 96" descr="Picture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45" name="Picture 97"/>
            <p:cNvPicPr>
              <a:picLocks noChangeAspect="1" noChangeArrowheads="1"/>
            </p:cNvPicPr>
            <p:nvPr/>
          </p:nvPicPr>
          <p:blipFill>
            <a:blip r:embed="rId4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3214678" y="3143248"/>
            <a:ext cx="393700" cy="393700"/>
            <a:chOff x="3071" y="1006"/>
            <a:chExt cx="416" cy="416"/>
          </a:xfrm>
        </p:grpSpPr>
        <p:sp>
          <p:nvSpPr>
            <p:cNvPr id="4137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4140" name="Picture 101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94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pic>
            <p:nvPicPr>
              <p:cNvPr id="4142" name="Picture 103" descr="Picture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39" name="Picture 104"/>
            <p:cNvPicPr>
              <a:picLocks noChangeAspect="1" noChangeArrowheads="1"/>
            </p:cNvPicPr>
            <p:nvPr/>
          </p:nvPicPr>
          <p:blipFill>
            <a:blip r:embed="rId4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3214678" y="3929066"/>
            <a:ext cx="393700" cy="393700"/>
            <a:chOff x="3647" y="1006"/>
            <a:chExt cx="416" cy="416"/>
          </a:xfrm>
        </p:grpSpPr>
        <p:sp>
          <p:nvSpPr>
            <p:cNvPr id="4131" name="Oval 106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07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134" name="Picture 108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01" name="Oval 10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pic>
            <p:nvPicPr>
              <p:cNvPr id="4136" name="Picture 110" descr="Picture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33" name="Picture 111"/>
            <p:cNvPicPr>
              <a:picLocks noChangeAspect="1" noChangeArrowheads="1"/>
            </p:cNvPicPr>
            <p:nvPr/>
          </p:nvPicPr>
          <p:blipFill>
            <a:blip r:embed="rId4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9" name="Picture 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357430"/>
            <a:ext cx="2667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2571736" y="4929198"/>
            <a:ext cx="393700" cy="393700"/>
            <a:chOff x="2543" y="1006"/>
            <a:chExt cx="416" cy="416"/>
          </a:xfrm>
        </p:grpSpPr>
        <p:sp>
          <p:nvSpPr>
            <p:cNvPr id="4113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4116" name="Picture 9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pic>
            <p:nvPicPr>
              <p:cNvPr id="4118" name="Picture 96" descr="Picture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15" name="Picture 97"/>
            <p:cNvPicPr>
              <a:picLocks noChangeAspect="1" noChangeArrowheads="1"/>
            </p:cNvPicPr>
            <p:nvPr/>
          </p:nvPicPr>
          <p:blipFill>
            <a:blip r:embed="rId4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950" y="6527800"/>
            <a:ext cx="1371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766131F-B0EC-49DB-97E4-BDABD6672293}" type="slidenum">
              <a:rPr lang="en-US" smtClean="0"/>
              <a:pPr algn="l"/>
              <a:t>2</a:t>
            </a:fld>
            <a:endParaRPr lang="en-US" smtClean="0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black">
          <a:xfrm>
            <a:off x="3143240" y="5000636"/>
            <a:ext cx="50006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200" dirty="0" smtClean="0"/>
              <a:t>Основные понятия маркетинга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7DEC-2974-44DC-9432-619F6D4B34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5820" y="35716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bg1"/>
                </a:solidFill>
              </a:rPr>
              <a:t>МАРКЕТИНГ – философия выживания  и успеха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7191" y="128586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Купить –то и дитя купит, а продать и дед намается.</a:t>
            </a:r>
          </a:p>
          <a:p>
            <a:pPr algn="r"/>
            <a:r>
              <a:rPr lang="ru-RU" sz="1600" i="1" dirty="0" smtClean="0"/>
              <a:t>Из заповедей русских купцов.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214554"/>
            <a:ext cx="8640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80000" algn="ctr"/>
            <a:r>
              <a:rPr lang="ru-RU" sz="2000" b="0" dirty="0" smtClean="0"/>
              <a:t>«маркетинг»  от английского слова «</a:t>
            </a:r>
            <a:r>
              <a:rPr lang="en-US" sz="2000" b="0" dirty="0" err="1" smtClean="0"/>
              <a:t>marketings</a:t>
            </a:r>
            <a:r>
              <a:rPr lang="ru-RU" sz="2000" b="0" dirty="0" smtClean="0"/>
              <a:t>»</a:t>
            </a:r>
            <a:r>
              <a:rPr lang="en-US" sz="2000" b="0" dirty="0" smtClean="0"/>
              <a:t> </a:t>
            </a:r>
            <a:r>
              <a:rPr lang="ru-RU" sz="2000" b="0" dirty="0" smtClean="0"/>
              <a:t>                             «</a:t>
            </a:r>
            <a:r>
              <a:rPr lang="ru-RU" sz="2000" b="0" dirty="0" err="1" smtClean="0"/>
              <a:t>рынкоделание</a:t>
            </a:r>
            <a:r>
              <a:rPr lang="ru-RU" sz="2000" b="0" dirty="0" smtClean="0"/>
              <a:t>» </a:t>
            </a:r>
            <a:endParaRPr lang="ru-RU" sz="2000" b="0" dirty="0"/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285984" y="2643182"/>
            <a:ext cx="857256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00" y="3357562"/>
            <a:ext cx="864000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0" dirty="0" smtClean="0"/>
              <a:t>МАРКЕТИНГ — вид человеческой деятельности, направленной на удовлетворение человеческих нужд и, потребностей посредством обмена.  (</a:t>
            </a:r>
            <a:r>
              <a:rPr lang="ru-RU" b="0" i="1" dirty="0" err="1" smtClean="0"/>
              <a:t>Котлер</a:t>
            </a:r>
            <a:r>
              <a:rPr lang="ru-RU" b="0" i="1" dirty="0" smtClean="0"/>
              <a:t> Ф)</a:t>
            </a:r>
            <a:endParaRPr lang="ru-RU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52000" y="4357694"/>
            <a:ext cx="8640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0" dirty="0" smtClean="0"/>
              <a:t>МАРКЕТИНГ – предпринимательская деятельность, связанная с планированием движения товаров и услуг от производителя к потребителю </a:t>
            </a:r>
            <a:r>
              <a:rPr lang="ru-RU" b="0" i="1" dirty="0" smtClean="0"/>
              <a:t>(Американская ассоциация маркетинга)</a:t>
            </a:r>
            <a:endParaRPr lang="ru-RU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252000" y="5572140"/>
            <a:ext cx="8640000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0" dirty="0" smtClean="0"/>
              <a:t>МАРКЕТИНГ – философия управления, согласно которой решение проблем потребителей путем эффективного удовлетворения их запросов ведет к успеху организации и приносит пользу обществу </a:t>
            </a:r>
            <a:r>
              <a:rPr lang="ru-RU" b="0" i="1" dirty="0" smtClean="0"/>
              <a:t>(Британский институт маркетинга)</a:t>
            </a:r>
            <a:endParaRPr lang="ru-RU" b="0" dirty="0" smtClean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43306" y="3429000"/>
            <a:ext cx="1428760" cy="28575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214942" y="3714752"/>
            <a:ext cx="928694" cy="21431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000496" y="4429132"/>
            <a:ext cx="1357322" cy="28575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85720" y="5929330"/>
            <a:ext cx="1428760" cy="21431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Маркетинг</a:t>
            </a:r>
            <a:endParaRPr lang="en-US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132363" name="Text Box 267"/>
          <p:cNvSpPr txBox="1">
            <a:spLocks noChangeArrowheads="1"/>
          </p:cNvSpPr>
          <p:nvPr/>
        </p:nvSpPr>
        <p:spPr bwMode="white">
          <a:xfrm>
            <a:off x="4284663" y="3303588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3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85720" y="135729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  <a:cs typeface="Times New Roman" pitchFamily="18" charset="0"/>
              </a:rPr>
              <a:t>Маркетинг </a:t>
            </a:r>
            <a:r>
              <a:rPr lang="ru-RU" sz="2000" b="0" dirty="0" smtClean="0">
                <a:latin typeface="+mj-lt"/>
                <a:cs typeface="Times New Roman" pitchFamily="18" charset="0"/>
              </a:rPr>
              <a:t>- это вид экономической деятельности, состоящей в продвижении товаров и услуг от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+mj-lt"/>
                <a:cs typeface="Times New Roman" pitchFamily="18" charset="0"/>
              </a:rPr>
              <a:t>производителя к потребителю. </a:t>
            </a:r>
            <a:endParaRPr lang="ru-RU" sz="2000" b="0" dirty="0">
              <a:latin typeface="+mj-lt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4286256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Философия маркетинга: 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0" dirty="0" smtClean="0">
                <a:latin typeface="+mj-lt"/>
                <a:cs typeface="Times New Roman" pitchFamily="18" charset="0"/>
              </a:rPr>
              <a:t>«Маркетинг настолько всеобъемлющ, что его просто нельзя рассматривать как отдельную функцию. Это - весь бизнес, рассматриваемый с точки зрения его окончательного результата, т.е. с точки зрения потребителя».</a:t>
            </a:r>
            <a:endParaRPr lang="ru-RU" sz="2000" dirty="0">
              <a:latin typeface="+mj-lt"/>
            </a:endParaRPr>
          </a:p>
        </p:txBody>
      </p:sp>
      <p:pic>
        <p:nvPicPr>
          <p:cNvPr id="2050" name="Picture 2" descr="http://im3-tub-ru.yandex.net/i?id=160438078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86058"/>
            <a:ext cx="2714644" cy="1867875"/>
          </a:xfrm>
          <a:prstGeom prst="rect">
            <a:avLst/>
          </a:prstGeom>
          <a:noFill/>
        </p:spPr>
      </p:pic>
      <p:pic>
        <p:nvPicPr>
          <p:cNvPr id="79" name="Picture 4" descr="C:\Documents and Settings\medvedeva\Рабочий стол\1285572964_0lik.ru_heavy-plant-equipment-vector-materi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11667" r="6666" b="6666"/>
          <a:stretch>
            <a:fillRect/>
          </a:stretch>
        </p:blipFill>
        <p:spPr bwMode="auto">
          <a:xfrm>
            <a:off x="3714744" y="2214554"/>
            <a:ext cx="1968190" cy="1785950"/>
          </a:xfrm>
          <a:prstGeom prst="rect">
            <a:avLst/>
          </a:prstGeom>
          <a:noFill/>
        </p:spPr>
      </p:pic>
      <p:cxnSp>
        <p:nvCxnSpPr>
          <p:cNvPr id="82" name="Прямая со стрелкой 81"/>
          <p:cNvCxnSpPr/>
          <p:nvPr/>
        </p:nvCxnSpPr>
        <p:spPr bwMode="auto">
          <a:xfrm>
            <a:off x="5429256" y="3000372"/>
            <a:ext cx="1143008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10B1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Прямая со стрелкой 82"/>
          <p:cNvCxnSpPr/>
          <p:nvPr/>
        </p:nvCxnSpPr>
        <p:spPr bwMode="auto">
          <a:xfrm rot="16200000" flipH="1">
            <a:off x="6786578" y="4643446"/>
            <a:ext cx="571504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10B1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G:\ПГУ\Pics\социальн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914936"/>
            <a:ext cx="2305032" cy="17287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58" y="2317616"/>
            <a:ext cx="3143272" cy="1754326"/>
          </a:xfrm>
          <a:prstGeom prst="rect">
            <a:avLst/>
          </a:prstGeom>
          <a:ln>
            <a:solidFill>
              <a:srgbClr val="82211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Маркетинг как философия направляет развитие компании, а инструменты маркетинга  позволяют это успешно реализовать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маркетинга</a:t>
            </a:r>
            <a:endParaRPr lang="en-US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71472" y="121442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79388" y="1428736"/>
            <a:ext cx="1668462" cy="1322387"/>
            <a:chOff x="4320" y="1152"/>
            <a:chExt cx="414" cy="402"/>
          </a:xfrm>
        </p:grpSpPr>
        <p:sp>
          <p:nvSpPr>
            <p:cNvPr id="9" name="AutoShape 4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4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643438" y="1441436"/>
            <a:ext cx="2232025" cy="1322387"/>
            <a:chOff x="4320" y="1152"/>
            <a:chExt cx="414" cy="402"/>
          </a:xfrm>
        </p:grpSpPr>
        <p:sp>
          <p:nvSpPr>
            <p:cNvPr id="12" name="AutoShape 5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156450" y="1428736"/>
            <a:ext cx="1800225" cy="1322387"/>
            <a:chOff x="4320" y="1152"/>
            <a:chExt cx="414" cy="402"/>
          </a:xfrm>
          <a:solidFill>
            <a:srgbClr val="002060"/>
          </a:solidFill>
        </p:grpSpPr>
        <p:sp>
          <p:nvSpPr>
            <p:cNvPr id="15" name="AutoShape 5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197100" y="1428736"/>
            <a:ext cx="2160588" cy="1322387"/>
            <a:chOff x="4320" y="1152"/>
            <a:chExt cx="414" cy="402"/>
          </a:xfrm>
        </p:grpSpPr>
        <p:sp>
          <p:nvSpPr>
            <p:cNvPr id="18" name="AutoShape 5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" name="Freeform 52"/>
          <p:cNvSpPr>
            <a:spLocks/>
          </p:cNvSpPr>
          <p:nvPr/>
        </p:nvSpPr>
        <p:spPr bwMode="gray">
          <a:xfrm>
            <a:off x="7215188" y="1500174"/>
            <a:ext cx="1111250" cy="661987"/>
          </a:xfrm>
          <a:custGeom>
            <a:avLst/>
            <a:gdLst>
              <a:gd name="T0" fmla="*/ 219888 w 596"/>
              <a:gd name="T1" fmla="*/ 0 h 598"/>
              <a:gd name="T2" fmla="*/ 0 w 596"/>
              <a:gd name="T3" fmla="*/ 130470 h 598"/>
              <a:gd name="T4" fmla="*/ 0 w 596"/>
              <a:gd name="T5" fmla="*/ 651243 h 598"/>
              <a:gd name="T6" fmla="*/ 300017 w 596"/>
              <a:gd name="T7" fmla="*/ 192388 h 598"/>
              <a:gd name="T8" fmla="*/ 1097577 w 596"/>
              <a:gd name="T9" fmla="*/ 0 h 598"/>
              <a:gd name="T10" fmla="*/ 21988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8DA6F7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gray">
          <a:xfrm>
            <a:off x="178690" y="1812924"/>
            <a:ext cx="1678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Аналитические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gray">
          <a:xfrm>
            <a:off x="4698561" y="1711099"/>
            <a:ext cx="208685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Распределительно-</a:t>
            </a:r>
          </a:p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сбытовые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Rectangle 57"/>
          <p:cNvSpPr>
            <a:spLocks noChangeArrowheads="1"/>
          </p:cNvSpPr>
          <p:nvPr/>
        </p:nvSpPr>
        <p:spPr bwMode="gray">
          <a:xfrm>
            <a:off x="7132638" y="1822449"/>
            <a:ext cx="19034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Управленческие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gray">
          <a:xfrm>
            <a:off x="2280514" y="1812924"/>
            <a:ext cx="2077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Производственные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8" y="3000372"/>
            <a:ext cx="185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изучение рынка, потребителей, товарной структуры, конкурентов;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43108" y="2928934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организация производства и материально-технического снабжения, внедрение новых технологий, обеспечение высокого качества и конкурентоспособности производимых товаров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714876" y="2995570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организация каналов сбыта, системы транспортировки и хранения, проведение товарной и ценовой политики, реклама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000892" y="3000372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планирование на тактическом и стратегическом уровнях, информационное обеспечение маркетинга, контроль</a:t>
            </a:r>
            <a:endParaRPr lang="ru-RU" dirty="0"/>
          </a:p>
        </p:txBody>
      </p:sp>
      <p:pic>
        <p:nvPicPr>
          <p:cNvPr id="29" name="Picture 6" descr="http://im6-tub-ru.yandex.net/i?id=85484101-03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8632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принципы маркетинга</a:t>
            </a:r>
            <a:endParaRPr lang="en-US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132363" name="Text Box 267"/>
          <p:cNvSpPr txBox="1">
            <a:spLocks noChangeArrowheads="1"/>
          </p:cNvSpPr>
          <p:nvPr/>
        </p:nvSpPr>
        <p:spPr bwMode="white">
          <a:xfrm>
            <a:off x="4284663" y="3303588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Step 3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71472" y="121442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5286388"/>
            <a:ext cx="2571768" cy="1285884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2">
            <a:schemeClr val="accent2">
              <a:hueOff val="-2820584"/>
              <a:satOff val="-85079"/>
              <a:lumOff val="552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ru-RU" sz="700" b="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algn="ctr"/>
            <a:r>
              <a:rPr lang="ru-RU" sz="16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Постоянное обновление выпускаемой или реализуемой продукции</a:t>
            </a:r>
          </a:p>
          <a:p>
            <a:endParaRPr lang="ru-RU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10" y="3929066"/>
            <a:ext cx="4071966" cy="114300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2">
            <a:schemeClr val="accent2">
              <a:hueOff val="-2820584"/>
              <a:satOff val="-85079"/>
              <a:lumOff val="552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6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Производство и продажа товаров должны соответствовать потребностям покупателей, рыночной ситуации и возможностям компании</a:t>
            </a:r>
            <a:endParaRPr lang="ru-RU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1802" y="5286388"/>
            <a:ext cx="3214710" cy="1357322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2">
            <a:schemeClr val="accent2">
              <a:hueOff val="-2820584"/>
              <a:satOff val="-85079"/>
              <a:lumOff val="552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6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Полное удовлетворение потребностей покупателей и соответствие современному техническому и художественному уровню</a:t>
            </a:r>
            <a:endParaRPr lang="ru-RU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9190" y="3929066"/>
            <a:ext cx="3857652" cy="114300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2">
            <a:schemeClr val="accent2">
              <a:hueOff val="-2820584"/>
              <a:satOff val="-85079"/>
              <a:lumOff val="552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Единство стратегии и тактики для быстрого реагирования на изменяющийся спрос</a:t>
            </a:r>
            <a:endParaRPr lang="ru-RU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44" y="5286388"/>
            <a:ext cx="2714644" cy="1357322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2">
            <a:schemeClr val="accent2">
              <a:hueOff val="-2820584"/>
              <a:satOff val="-85079"/>
              <a:lumOff val="552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6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Присутствие на рынке на момент наиболее эффективно возможной реализации продукции</a:t>
            </a:r>
          </a:p>
          <a:p>
            <a:endParaRPr lang="ru-RU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121442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Цели маркетинга: </a:t>
            </a:r>
            <a:r>
              <a:rPr lang="ru-RU" sz="2000" b="0" dirty="0" smtClean="0">
                <a:cs typeface="Times New Roman" pitchFamily="18" charset="0"/>
              </a:rPr>
              <a:t/>
            </a:r>
            <a:br>
              <a:rPr lang="ru-RU" sz="2000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>1. максимизация потребления;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>2. максимизация степени удовлетворения потребителей;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>3. максимизация выбора потребителей;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>4. максимизация качества жизни. </a:t>
            </a:r>
            <a:endParaRPr lang="ru-RU" sz="2000" b="0" dirty="0"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00232" y="328612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маркетинга</a:t>
            </a:r>
            <a:endParaRPr lang="ru-RU" sz="2400" dirty="0"/>
          </a:p>
        </p:txBody>
      </p:sp>
      <p:pic>
        <p:nvPicPr>
          <p:cNvPr id="8194" name="Picture 2" descr="D:\ПГУ\Pics\bt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783" y="1142984"/>
            <a:ext cx="412524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85918" y="3071822"/>
            <a:ext cx="1928794" cy="1990492"/>
            <a:chOff x="3762" y="1166"/>
            <a:chExt cx="1370" cy="2355"/>
          </a:xfrm>
          <a:solidFill>
            <a:schemeClr val="tx1"/>
          </a:solidFill>
        </p:grpSpPr>
        <p:sp>
          <p:nvSpPr>
            <p:cNvPr id="27685" name="AutoShape 37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ln/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02" name="Line 38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03" name="Freeform 39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30 h 19"/>
                <a:gd name="T2" fmla="*/ 74 w 1318"/>
                <a:gd name="T3" fmla="*/ 0 h 19"/>
                <a:gd name="T4" fmla="*/ 1282 w 1318"/>
                <a:gd name="T5" fmla="*/ 0 h 19"/>
                <a:gd name="T6" fmla="*/ 1353 w 1318"/>
                <a:gd name="T7" fmla="*/ 3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04" name="Freeform 40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23 h 19"/>
                <a:gd name="T2" fmla="*/ 73 w 1318"/>
                <a:gd name="T3" fmla="*/ 0 h 19"/>
                <a:gd name="T4" fmla="*/ 1266 w 1318"/>
                <a:gd name="T5" fmla="*/ 0 h 19"/>
                <a:gd name="T6" fmla="*/ 1336 w 1318"/>
                <a:gd name="T7" fmla="*/ 2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077950" y="-24"/>
            <a:ext cx="8066050" cy="1143001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История развития маркетинга</a:t>
            </a:r>
            <a:endParaRPr lang="en-US" sz="4000" dirty="0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032625" y="3929077"/>
            <a:ext cx="1825625" cy="1643063"/>
            <a:chOff x="4387" y="1999"/>
            <a:chExt cx="1370" cy="1755"/>
          </a:xfrm>
        </p:grpSpPr>
        <p:sp>
          <p:nvSpPr>
            <p:cNvPr id="27677" name="AutoShape 29"/>
            <p:cNvSpPr>
              <a:spLocks noChangeArrowheads="1"/>
            </p:cNvSpPr>
            <p:nvPr/>
          </p:nvSpPr>
          <p:spPr bwMode="ltGray">
            <a:xfrm>
              <a:off x="4387" y="2004"/>
              <a:ext cx="1370" cy="174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94" name="Line 30"/>
            <p:cNvSpPr>
              <a:spLocks noChangeShapeType="1"/>
            </p:cNvSpPr>
            <p:nvPr/>
          </p:nvSpPr>
          <p:spPr bwMode="ltGray">
            <a:xfrm>
              <a:off x="4456" y="1999"/>
              <a:ext cx="1224" cy="18"/>
            </a:xfrm>
            <a:prstGeom prst="line">
              <a:avLst/>
            </a:prstGeom>
            <a:noFill/>
            <a:ln w="9525">
              <a:solidFill>
                <a:srgbClr val="F8F8F8">
                  <a:alpha val="30196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95" name="Freeform 31"/>
            <p:cNvSpPr>
              <a:spLocks/>
            </p:cNvSpPr>
            <p:nvPr/>
          </p:nvSpPr>
          <p:spPr bwMode="ltGray">
            <a:xfrm>
              <a:off x="4402" y="3682"/>
              <a:ext cx="1330" cy="72"/>
            </a:xfrm>
            <a:custGeom>
              <a:avLst/>
              <a:gdLst>
                <a:gd name="T0" fmla="*/ 0 w 1330"/>
                <a:gd name="T1" fmla="*/ 34 h 72"/>
                <a:gd name="T2" fmla="*/ 68 w 1330"/>
                <a:gd name="T3" fmla="*/ 68 h 72"/>
                <a:gd name="T4" fmla="*/ 1270 w 1330"/>
                <a:gd name="T5" fmla="*/ 50 h 72"/>
                <a:gd name="T6" fmla="*/ 1330 w 133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0" h="72">
                  <a:moveTo>
                    <a:pt x="0" y="34"/>
                  </a:moveTo>
                  <a:cubicBezTo>
                    <a:pt x="0" y="36"/>
                    <a:pt x="40" y="72"/>
                    <a:pt x="68" y="68"/>
                  </a:cubicBezTo>
                  <a:lnTo>
                    <a:pt x="1270" y="50"/>
                  </a:lnTo>
                  <a:cubicBezTo>
                    <a:pt x="1324" y="48"/>
                    <a:pt x="1317" y="11"/>
                    <a:pt x="133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357813" y="3071827"/>
            <a:ext cx="1857375" cy="1974850"/>
            <a:chOff x="3762" y="1166"/>
            <a:chExt cx="1370" cy="2355"/>
          </a:xfrm>
        </p:grpSpPr>
        <p:sp>
          <p:nvSpPr>
            <p:cNvPr id="27694" name="AutoShape 46"/>
            <p:cNvSpPr>
              <a:spLocks noChangeArrowheads="1"/>
            </p:cNvSpPr>
            <p:nvPr/>
          </p:nvSpPr>
          <p:spPr bwMode="lt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ltGray">
            <a:xfrm>
              <a:off x="3829" y="1149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98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lt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30 h 19"/>
                <a:gd name="T2" fmla="*/ 74 w 1318"/>
                <a:gd name="T3" fmla="*/ 0 h 19"/>
                <a:gd name="T4" fmla="*/ 1282 w 1318"/>
                <a:gd name="T5" fmla="*/ 0 h 19"/>
                <a:gd name="T6" fmla="*/ 1353 w 1318"/>
                <a:gd name="T7" fmla="*/ 3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lt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23 h 19"/>
                <a:gd name="T2" fmla="*/ 73 w 1318"/>
                <a:gd name="T3" fmla="*/ 0 h 19"/>
                <a:gd name="T4" fmla="*/ 1266 w 1318"/>
                <a:gd name="T5" fmla="*/ 0 h 19"/>
                <a:gd name="T6" fmla="*/ 1336 w 1318"/>
                <a:gd name="T7" fmla="*/ 2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717" name="Text Box 4"/>
          <p:cNvSpPr txBox="1">
            <a:spLocks noChangeArrowheads="1"/>
          </p:cNvSpPr>
          <p:nvPr/>
        </p:nvSpPr>
        <p:spPr bwMode="gray">
          <a:xfrm>
            <a:off x="5645150" y="3548077"/>
            <a:ext cx="14271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1400" dirty="0" smtClean="0">
                <a:latin typeface="+mn-lt"/>
                <a:cs typeface="+mn-cs"/>
              </a:rPr>
              <a:t>Рыночная концепция.</a:t>
            </a:r>
          </a:p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1100" b="0" dirty="0" smtClean="0">
                <a:latin typeface="+mn-lt"/>
                <a:cs typeface="+mn-cs"/>
              </a:rPr>
              <a:t>Ориентация на нужды потребителя.</a:t>
            </a:r>
            <a:endParaRPr lang="ru-RU" sz="1100" b="0" dirty="0">
              <a:latin typeface="+mn-lt"/>
              <a:cs typeface="+mn-cs"/>
            </a:endParaRPr>
          </a:p>
        </p:txBody>
      </p:sp>
      <p:sp>
        <p:nvSpPr>
          <p:cNvPr id="27718" name="Text Box 4"/>
          <p:cNvSpPr txBox="1">
            <a:spLocks noChangeArrowheads="1"/>
          </p:cNvSpPr>
          <p:nvPr/>
        </p:nvSpPr>
        <p:spPr bwMode="gray">
          <a:xfrm>
            <a:off x="7072313" y="4189427"/>
            <a:ext cx="17430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ru-RU" sz="1400" dirty="0" smtClean="0">
                <a:latin typeface="+mn-lt"/>
                <a:cs typeface="+mn-cs"/>
              </a:rPr>
              <a:t>Концепция социально-ответственного маркетинга.</a:t>
            </a:r>
          </a:p>
          <a:p>
            <a:pPr algn="ctr" eaLnBrk="0" hangingPunct="0">
              <a:defRPr/>
            </a:pPr>
            <a:r>
              <a:rPr lang="ru-RU" sz="1050" b="0" dirty="0" smtClean="0">
                <a:solidFill>
                  <a:srgbClr val="F8F8F8"/>
                </a:solidFill>
                <a:latin typeface="+mn-lt"/>
                <a:cs typeface="+mn-cs"/>
              </a:rPr>
              <a:t>Предприятие заботится об обществе.</a:t>
            </a:r>
            <a:endParaRPr lang="en-US" sz="1400" b="0" dirty="0">
              <a:solidFill>
                <a:srgbClr val="F8F8F8"/>
              </a:solidFill>
              <a:latin typeface="+mn-lt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00430" y="2071690"/>
            <a:ext cx="1928343" cy="1643074"/>
            <a:chOff x="3762" y="1166"/>
            <a:chExt cx="1598" cy="24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AutoShape 37"/>
            <p:cNvSpPr>
              <a:spLocks noChangeArrowheads="1"/>
            </p:cNvSpPr>
            <p:nvPr/>
          </p:nvSpPr>
          <p:spPr bwMode="gray">
            <a:xfrm>
              <a:off x="3762" y="1166"/>
              <a:ext cx="1598" cy="2479"/>
            </a:xfrm>
            <a:prstGeom prst="roundRect">
              <a:avLst>
                <a:gd name="adj" fmla="val 4806"/>
              </a:avLst>
            </a:prstGeom>
            <a:ln/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3633788" y="2273315"/>
            <a:ext cx="17240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1400"/>
              <a:t>Сбытовая концепция.</a:t>
            </a:r>
          </a:p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1100" b="0"/>
              <a:t>Предприятие решает проблему сбыта, обладая  уже произведенным товаром.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571472" y="5647813"/>
            <a:ext cx="82868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Если хочешь добиться успеха в бизнесе, то постарайся понять, что происходит в головах у людей и заставляет поступать так, а не иначе.</a:t>
            </a:r>
          </a:p>
          <a:p>
            <a:pPr algn="r"/>
            <a:r>
              <a:rPr lang="ru-RU" sz="1600" b="0" dirty="0"/>
              <a:t>Билл Бишоп, эксперт в области маркетинга</a:t>
            </a:r>
          </a:p>
          <a:p>
            <a:pPr algn="r"/>
            <a:r>
              <a:rPr lang="ru-RU" sz="1600" b="0" dirty="0"/>
              <a:t>и массовых коммуникаций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42875" y="3929077"/>
            <a:ext cx="1857375" cy="1643063"/>
            <a:chOff x="3762" y="1166"/>
            <a:chExt cx="1370" cy="2355"/>
          </a:xfrm>
        </p:grpSpPr>
        <p:sp>
          <p:nvSpPr>
            <p:cNvPr id="63" name="AutoShape 46"/>
            <p:cNvSpPr>
              <a:spLocks noChangeArrowheads="1"/>
            </p:cNvSpPr>
            <p:nvPr/>
          </p:nvSpPr>
          <p:spPr bwMode="lt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ln/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89" name="Line 47"/>
            <p:cNvSpPr>
              <a:spLocks noChangeShapeType="1"/>
            </p:cNvSpPr>
            <p:nvPr/>
          </p:nvSpPr>
          <p:spPr bwMode="lt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Freeform 48"/>
            <p:cNvSpPr>
              <a:spLocks/>
            </p:cNvSpPr>
            <p:nvPr/>
          </p:nvSpPr>
          <p:spPr bwMode="lt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47 h 19"/>
                <a:gd name="T2" fmla="*/ 76 w 1318"/>
                <a:gd name="T3" fmla="*/ 0 h 19"/>
                <a:gd name="T4" fmla="*/ 1316 w 1318"/>
                <a:gd name="T5" fmla="*/ 0 h 19"/>
                <a:gd name="T6" fmla="*/ 1389 w 1318"/>
                <a:gd name="T7" fmla="*/ 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Freeform 49"/>
            <p:cNvSpPr>
              <a:spLocks/>
            </p:cNvSpPr>
            <p:nvPr/>
          </p:nvSpPr>
          <p:spPr bwMode="lt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28 h 19"/>
                <a:gd name="T2" fmla="*/ 74 w 1318"/>
                <a:gd name="T3" fmla="*/ 0 h 19"/>
                <a:gd name="T4" fmla="*/ 1283 w 1318"/>
                <a:gd name="T5" fmla="*/ 0 h 19"/>
                <a:gd name="T6" fmla="*/ 1354 w 1318"/>
                <a:gd name="T7" fmla="*/ 2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33388" y="2928952"/>
            <a:ext cx="1352550" cy="1284288"/>
            <a:chOff x="3024" y="960"/>
            <a:chExt cx="692" cy="730"/>
          </a:xfrm>
        </p:grpSpPr>
        <p:pic>
          <p:nvPicPr>
            <p:cNvPr id="14382" name="Picture 59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Oval 60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643563" y="2071702"/>
            <a:ext cx="1352550" cy="1284288"/>
            <a:chOff x="3024" y="960"/>
            <a:chExt cx="692" cy="730"/>
          </a:xfrm>
        </p:grpSpPr>
        <p:pic>
          <p:nvPicPr>
            <p:cNvPr id="14377" name="Picture 59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60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4381" name="Picture 61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7358063" y="2928952"/>
            <a:ext cx="1352550" cy="1284288"/>
            <a:chOff x="3024" y="960"/>
            <a:chExt cx="692" cy="730"/>
          </a:xfrm>
        </p:grpSpPr>
        <p:pic>
          <p:nvPicPr>
            <p:cNvPr id="14372" name="Picture 59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Oval 60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4376" name="Picture 61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3786188" y="1000140"/>
            <a:ext cx="1352550" cy="1284287"/>
            <a:chOff x="3024" y="960"/>
            <a:chExt cx="692" cy="730"/>
          </a:xfrm>
        </p:grpSpPr>
        <p:pic>
          <p:nvPicPr>
            <p:cNvPr id="14367" name="Picture 59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Oval 60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4371" name="Picture 61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 Box 4"/>
          <p:cNvSpPr txBox="1">
            <a:spLocks noChangeArrowheads="1"/>
          </p:cNvSpPr>
          <p:nvPr/>
        </p:nvSpPr>
        <p:spPr bwMode="gray">
          <a:xfrm>
            <a:off x="90488" y="4218002"/>
            <a:ext cx="19097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1400" dirty="0" smtClean="0">
                <a:latin typeface="+mn-lt"/>
                <a:cs typeface="+mn-cs"/>
              </a:rPr>
              <a:t>Производственная концепция.</a:t>
            </a:r>
          </a:p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1100" b="0" dirty="0" smtClean="0">
                <a:latin typeface="+mn-lt"/>
                <a:cs typeface="+mn-cs"/>
              </a:rPr>
              <a:t>«Я могу продать машину любого цвета, если она черная». </a:t>
            </a:r>
            <a:r>
              <a:rPr lang="ru-RU" sz="1050" b="0" dirty="0" smtClean="0">
                <a:latin typeface="+mn-lt"/>
                <a:cs typeface="+mn-cs"/>
              </a:rPr>
              <a:t>Генри Форд, создатель компании </a:t>
            </a:r>
            <a:r>
              <a:rPr lang="en-US" sz="1050" b="0" dirty="0" smtClean="0">
                <a:latin typeface="+mn-lt"/>
                <a:cs typeface="+mn-cs"/>
              </a:rPr>
              <a:t>Ford</a:t>
            </a:r>
            <a:endParaRPr lang="ru-RU" sz="1050" b="0" dirty="0">
              <a:latin typeface="+mn-lt"/>
              <a:cs typeface="+mn-cs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gray">
          <a:xfrm>
            <a:off x="1922463" y="3354402"/>
            <a:ext cx="17684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ru-RU" sz="1400" dirty="0" smtClean="0">
                <a:latin typeface="+mn-lt"/>
                <a:cs typeface="+mn-cs"/>
              </a:rPr>
              <a:t>Товарная концепция.</a:t>
            </a:r>
          </a:p>
          <a:p>
            <a:pPr algn="ctr" eaLnBrk="0" hangingPunct="0">
              <a:defRPr/>
            </a:pPr>
            <a:r>
              <a:rPr lang="ru-RU" sz="1100" b="0" dirty="0" smtClean="0">
                <a:cs typeface="+mn-cs"/>
              </a:rPr>
              <a:t>Потребитель покупает товар с наилучшими характеристиками, производитель непрерывно совершенствует товар.</a:t>
            </a:r>
            <a:endParaRPr lang="en-US" sz="1100" b="0" dirty="0">
              <a:solidFill>
                <a:srgbClr val="F8F8F8"/>
              </a:solidFill>
              <a:latin typeface="+mn-lt"/>
            </a:endParaRPr>
          </a:p>
        </p:txBody>
      </p:sp>
      <p:sp>
        <p:nvSpPr>
          <p:cNvPr id="89" name="Text Box 64"/>
          <p:cNvSpPr txBox="1">
            <a:spLocks noChangeArrowheads="1"/>
          </p:cNvSpPr>
          <p:nvPr/>
        </p:nvSpPr>
        <p:spPr bwMode="gray">
          <a:xfrm>
            <a:off x="3643306" y="1428765"/>
            <a:ext cx="15001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bg2">
                    <a:lumMod val="85000"/>
                    <a:lumOff val="15000"/>
                  </a:schemeClr>
                </a:solidFill>
                <a:cs typeface="+mn-cs"/>
              </a:rPr>
              <a:t>1930-1950 гг.</a:t>
            </a:r>
            <a:endParaRPr lang="en-US" sz="16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Text Box 65"/>
          <p:cNvSpPr txBox="1">
            <a:spLocks noChangeArrowheads="1"/>
          </p:cNvSpPr>
          <p:nvPr/>
        </p:nvSpPr>
        <p:spPr bwMode="gray">
          <a:xfrm>
            <a:off x="5572125" y="2519377"/>
            <a:ext cx="14319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1960-1980 </a:t>
            </a:r>
            <a:r>
              <a:rPr lang="ru-RU" sz="1600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гг.</a:t>
            </a:r>
            <a:endParaRPr lang="en-US" sz="1600" dirty="0">
              <a:solidFill>
                <a:schemeClr val="bg2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1" name="Text Box 66"/>
          <p:cNvSpPr txBox="1">
            <a:spLocks noChangeArrowheads="1"/>
          </p:cNvSpPr>
          <p:nvPr/>
        </p:nvSpPr>
        <p:spPr bwMode="gray">
          <a:xfrm>
            <a:off x="7286644" y="3214686"/>
            <a:ext cx="1547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</a:rPr>
              <a:t>1995г по настоящее время </a:t>
            </a:r>
            <a:endParaRPr lang="en-US" sz="1600" dirty="0">
              <a:solidFill>
                <a:schemeClr val="bg2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2076450" y="2073290"/>
            <a:ext cx="1352550" cy="1284287"/>
            <a:chOff x="3024" y="960"/>
            <a:chExt cx="692" cy="730"/>
          </a:xfrm>
        </p:grpSpPr>
        <p:pic>
          <p:nvPicPr>
            <p:cNvPr id="14362" name="Picture 59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Oval 60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4366" name="Picture 61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6" name="Text Box 64"/>
          <p:cNvSpPr txBox="1">
            <a:spLocks noChangeArrowheads="1"/>
          </p:cNvSpPr>
          <p:nvPr/>
        </p:nvSpPr>
        <p:spPr bwMode="gray">
          <a:xfrm>
            <a:off x="2071670" y="2500327"/>
            <a:ext cx="1357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1920-1930 гг</a:t>
            </a:r>
            <a:r>
              <a:rPr lang="ru-RU" sz="1600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</a:t>
            </a:r>
            <a:endParaRPr lang="en-US" sz="1600" dirty="0">
              <a:solidFill>
                <a:schemeClr val="bg2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gray">
          <a:xfrm>
            <a:off x="173038" y="3357577"/>
            <a:ext cx="1898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1860-1920 </a:t>
            </a:r>
            <a:r>
              <a:rPr lang="ru-RU" sz="1600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гг.</a:t>
            </a:r>
            <a:endParaRPr lang="en-US" sz="1600" dirty="0">
              <a:solidFill>
                <a:schemeClr val="bg2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36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950" y="6527800"/>
            <a:ext cx="1371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22D35142-3659-4E12-8C28-D6C589FC88BD}" type="slidenum">
              <a:rPr lang="en-US" smtClean="0"/>
              <a:pPr algn="l"/>
              <a:t>7</a:t>
            </a:fld>
            <a:endParaRPr lang="en-US" smtClean="0"/>
          </a:p>
        </p:txBody>
      </p:sp>
      <p:pic>
        <p:nvPicPr>
          <p:cNvPr id="2051" name="Picture 3" descr="G:\ПГУ\Pics\featured5-300x2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9843" y="1071546"/>
            <a:ext cx="2194157" cy="1638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Производственная концепция</a:t>
            </a:r>
            <a:endParaRPr lang="en-US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71604" y="21431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Потребители будут благожелательны к товарам, которые широко распространены и доступны по цене, а следовательно, руководство должно сосредоточить свои усилия на совершенствовании производства и повышении эффективности системы распределения. </a:t>
            </a:r>
          </a:p>
          <a:p>
            <a:pPr algn="just"/>
            <a:endParaRPr lang="ru-RU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im3-tub-ru.yandex.net/i?id=304758801-00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071546"/>
            <a:ext cx="1785950" cy="12176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15140" y="2143116"/>
            <a:ext cx="264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системы распределения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500702"/>
            <a:ext cx="8715436" cy="1200329"/>
          </a:xfrm>
          <a:prstGeom prst="rect">
            <a:avLst/>
          </a:prstGeom>
          <a:ln w="38100">
            <a:solidFill>
              <a:srgbClr val="610B1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«Мой секрет заключается в умении понять точку зрения другого человека и смотреть на вещи его и своими глазами»</a:t>
            </a:r>
          </a:p>
          <a:p>
            <a:pPr algn="r"/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Генри Форд,</a:t>
            </a:r>
            <a:endParaRPr lang="en-US" b="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  основатель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Ford Motor Company</a:t>
            </a:r>
            <a:endParaRPr lang="ru-RU" b="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300037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Применение производственной концепции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3788166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 algn="ctr"/>
            <a:r>
              <a:rPr lang="ru-RU" b="0" dirty="0" smtClean="0">
                <a:latin typeface="+mj-lt"/>
                <a:cs typeface="Times New Roman" pitchFamily="18" charset="0"/>
              </a:rPr>
              <a:t>спрос на товар превышает предложение.</a:t>
            </a:r>
          </a:p>
          <a:p>
            <a:pPr marL="3175" indent="-3175" algn="ctr"/>
            <a:r>
              <a:rPr lang="ru-RU" b="0" dirty="0" smtClean="0">
                <a:latin typeface="+mj-lt"/>
                <a:cs typeface="Times New Roman" pitchFamily="18" charset="0"/>
              </a:rPr>
              <a:t>следует сосредоточиться на изыскании способов увеличения производства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3788166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>
                <a:latin typeface="+mj-lt"/>
                <a:cs typeface="Times New Roman" pitchFamily="18" charset="0"/>
              </a:rPr>
              <a:t>себестоимость товара слишком высока; </a:t>
            </a:r>
          </a:p>
          <a:p>
            <a:pPr algn="ctr"/>
            <a:r>
              <a:rPr lang="ru-RU" b="0" dirty="0" smtClean="0">
                <a:latin typeface="+mj-lt"/>
                <a:cs typeface="Times New Roman" pitchFamily="18" charset="0"/>
              </a:rPr>
              <a:t>необходимо снизить себестоимость, для чего требуется повышение производительности</a:t>
            </a:r>
          </a:p>
          <a:p>
            <a:pPr algn="ctr"/>
            <a:endParaRPr lang="ru-RU" dirty="0">
              <a:latin typeface="+mj-lt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rot="10800000" flipV="1">
            <a:off x="2643174" y="3357562"/>
            <a:ext cx="500066" cy="4286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10B1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5929322" y="3357562"/>
            <a:ext cx="571504" cy="5000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10B1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Товарная концепция</a:t>
            </a:r>
            <a:endParaRPr lang="en-US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46A6-0919-4B41-B51D-4819003D9D2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71604" y="21431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Потребитель всегда благожелательно отнесется к товару, если он имеет хорошее качество и продается по умеренной цене. </a:t>
            </a:r>
          </a:p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Акцент делается на разработку новых моделей товаров, и модернизацию существующих, с целью улучшения качественных характеристик продукции. При этом предполагается, что потребитель заинтересован в таких товарах, знает о наличии изделий-аналогов и осуществляет свой выбор путем сравнения качества и цен на аналогичные товары других производителей. 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6" y="35718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Товарная концепция действенна в следующих условиях:</a:t>
            </a:r>
          </a:p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•качество является решающим фактором выбора товара;</a:t>
            </a:r>
          </a:p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•достаточно высока эластичность спроса по качеству;</a:t>
            </a:r>
          </a:p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•товары-конкуренты дифференцируются по качеству;</a:t>
            </a:r>
          </a:p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•товары технологически сложные.</a:t>
            </a:r>
          </a:p>
        </p:txBody>
      </p:sp>
      <p:pic>
        <p:nvPicPr>
          <p:cNvPr id="11266" name="Picture 2" descr="http://im8-tub-ru.yandex.net/i?id=369342559-48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714752"/>
            <a:ext cx="2071702" cy="1263233"/>
          </a:xfrm>
          <a:prstGeom prst="rect">
            <a:avLst/>
          </a:prstGeom>
          <a:noFill/>
        </p:spPr>
      </p:pic>
      <p:pic>
        <p:nvPicPr>
          <p:cNvPr id="11274" name="Picture 10" descr="http://im4-tub-ru.yandex.net/i?id=18056643-4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0" r="12408" b="6934"/>
          <a:stretch>
            <a:fillRect/>
          </a:stretch>
        </p:blipFill>
        <p:spPr bwMode="auto">
          <a:xfrm>
            <a:off x="7286644" y="4572008"/>
            <a:ext cx="1643074" cy="1785950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 bwMode="auto">
          <a:xfrm>
            <a:off x="6429388" y="4857760"/>
            <a:ext cx="1143008" cy="785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1T_gold_light_">
  <a:themeElements>
    <a:clrScheme name="Default Design 1">
      <a:dk1>
        <a:srgbClr val="000000"/>
      </a:dk1>
      <a:lt1>
        <a:srgbClr val="FFFFFF"/>
      </a:lt1>
      <a:dk2>
        <a:srgbClr val="800000"/>
      </a:dk2>
      <a:lt2>
        <a:srgbClr val="333333"/>
      </a:lt2>
      <a:accent1>
        <a:srgbClr val="EB6743"/>
      </a:accent1>
      <a:accent2>
        <a:srgbClr val="D3A911"/>
      </a:accent2>
      <a:accent3>
        <a:srgbClr val="FFFFFF"/>
      </a:accent3>
      <a:accent4>
        <a:srgbClr val="000000"/>
      </a:accent4>
      <a:accent5>
        <a:srgbClr val="F3B8B0"/>
      </a:accent5>
      <a:accent6>
        <a:srgbClr val="BF990E"/>
      </a:accent6>
      <a:hlink>
        <a:srgbClr val="7B9B63"/>
      </a:hlink>
      <a:folHlink>
        <a:srgbClr val="38A3B2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581T_gold_light_</Template>
  <TotalTime>2165</TotalTime>
  <Words>1149</Words>
  <Application>Microsoft Office PowerPoint</Application>
  <PresentationFormat>Экран (4:3)</PresentationFormat>
  <Paragraphs>188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581T_gold_light_</vt:lpstr>
      <vt:lpstr>Урок 5  Понятие и сущность маркетинга</vt:lpstr>
      <vt:lpstr>Содержание лекции</vt:lpstr>
      <vt:lpstr>Презентация PowerPoint</vt:lpstr>
      <vt:lpstr>Маркетинг</vt:lpstr>
      <vt:lpstr>Функции маркетинга</vt:lpstr>
      <vt:lpstr>Цели и принципы маркетинга</vt:lpstr>
      <vt:lpstr>История развития маркетинга</vt:lpstr>
      <vt:lpstr>Производственная концепция</vt:lpstr>
      <vt:lpstr>Товарная концепция</vt:lpstr>
      <vt:lpstr>Сбытовая концепция</vt:lpstr>
      <vt:lpstr>Рыночная концепция</vt:lpstr>
      <vt:lpstr>Концепция социально-этического маркетинга</vt:lpstr>
      <vt:lpstr>Маркетинг партнерских отношений</vt:lpstr>
      <vt:lpstr>ЭВОЛЮЦИЯ КОНЦЕПЦИИ МАРКЕТИНГА</vt:lpstr>
      <vt:lpstr>Основные элементы маркетинга</vt:lpstr>
      <vt:lpstr>Резюме лекции</vt:lpstr>
      <vt:lpstr>Презентация PowerPoint</vt:lpstr>
    </vt:vector>
  </TitlesOfParts>
  <Company>Assassin Ent.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CR</dc:creator>
  <cp:lastModifiedBy>Школа</cp:lastModifiedBy>
  <cp:revision>159</cp:revision>
  <dcterms:created xsi:type="dcterms:W3CDTF">2012-03-06T09:28:21Z</dcterms:created>
  <dcterms:modified xsi:type="dcterms:W3CDTF">2023-02-21T03:46:03Z</dcterms:modified>
</cp:coreProperties>
</file>