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30"/>
  </p:handoutMasterIdLst>
  <p:sldIdLst>
    <p:sldId id="277" r:id="rId2"/>
    <p:sldId id="285" r:id="rId3"/>
    <p:sldId id="281" r:id="rId4"/>
    <p:sldId id="257" r:id="rId5"/>
    <p:sldId id="258" r:id="rId6"/>
    <p:sldId id="259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75" r:id="rId24"/>
    <p:sldId id="276" r:id="rId25"/>
    <p:sldId id="279" r:id="rId26"/>
    <p:sldId id="280" r:id="rId27"/>
    <p:sldId id="283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B4D82-54D0-47FB-BD52-E60CDE9320B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24187-5516-4662-B9C9-097B7A022389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Товарная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основная задача- продвинуть свой товар и завоевать рынок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2B5077-21B8-4F63-9B76-E8E83DA185A8}" type="parTrans" cxnId="{D56DFA2D-3627-4095-9810-2175DFCC7CE4}">
      <dgm:prSet/>
      <dgm:spPr/>
      <dgm:t>
        <a:bodyPr/>
        <a:lstStyle/>
        <a:p>
          <a:endParaRPr lang="ru-RU"/>
        </a:p>
      </dgm:t>
    </dgm:pt>
    <dgm:pt modelId="{79EA289A-4ADC-4D4C-9FD7-EC367CAB0CFB}" type="sibTrans" cxnId="{D56DFA2D-3627-4095-9810-2175DFCC7CE4}">
      <dgm:prSet/>
      <dgm:spPr/>
      <dgm:t>
        <a:bodyPr/>
        <a:lstStyle/>
        <a:p>
          <a:endParaRPr lang="ru-RU"/>
        </a:p>
      </dgm:t>
    </dgm:pt>
    <dgm:pt modelId="{C79A1E58-F0CB-491A-967E-53C491DDDB54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Экспрессивная -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создает определенное настроение, желательно положительное. Потребитель,  в таком состоянии быстрее решится на покупки  и меньше внимания уделит недостаткам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ECE1B55-35BB-48F6-BA9E-0A0F9BB810F3}" type="parTrans" cxnId="{8127CE58-F99B-4CFC-9396-56B488004D58}">
      <dgm:prSet/>
      <dgm:spPr/>
      <dgm:t>
        <a:bodyPr/>
        <a:lstStyle/>
        <a:p>
          <a:endParaRPr lang="ru-RU"/>
        </a:p>
      </dgm:t>
    </dgm:pt>
    <dgm:pt modelId="{9A6EF1B2-57CE-49DD-9BAD-5DF6A74BCFA7}" type="sibTrans" cxnId="{8127CE58-F99B-4CFC-9396-56B488004D58}">
      <dgm:prSet/>
      <dgm:spPr/>
      <dgm:t>
        <a:bodyPr/>
        <a:lstStyle/>
        <a:p>
          <a:endParaRPr lang="ru-RU"/>
        </a:p>
      </dgm:t>
    </dgm:pt>
    <dgm:pt modelId="{6F5762C0-4A32-4825-AC9F-B1F59ADB34AA}">
      <dgm:prSet phldrT="[Текст]" custT="1"/>
      <dgm:spPr/>
      <dgm:t>
        <a:bodyPr/>
        <a:lstStyle/>
        <a:p>
          <a:pPr algn="ctr"/>
          <a:r>
            <a:rPr lang="ru-RU" sz="1200" dirty="0" smtClean="0"/>
            <a:t>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Эстетическая</a:t>
          </a:r>
        </a:p>
        <a:p>
          <a:pPr algn="ctr"/>
          <a:endParaRPr lang="ru-RU" sz="2000" b="1" i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эстетически оформленные рекламы быстрее привлекают внимание, вызывают чувство комфорта, желание посмотреть или прослушать их повторно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213D64-7280-44F2-9D26-8F7BCBC83EC7}" type="parTrans" cxnId="{F95C9A7B-BEB2-431F-8D6F-6931DB0AF422}">
      <dgm:prSet/>
      <dgm:spPr/>
      <dgm:t>
        <a:bodyPr/>
        <a:lstStyle/>
        <a:p>
          <a:endParaRPr lang="ru-RU"/>
        </a:p>
      </dgm:t>
    </dgm:pt>
    <dgm:pt modelId="{3ED54604-AB91-4C89-B2CB-5DC533923121}" type="sibTrans" cxnId="{F95C9A7B-BEB2-431F-8D6F-6931DB0AF422}">
      <dgm:prSet/>
      <dgm:spPr/>
      <dgm:t>
        <a:bodyPr/>
        <a:lstStyle/>
        <a:p>
          <a:endParaRPr lang="ru-RU"/>
        </a:p>
      </dgm:t>
    </dgm:pt>
    <dgm:pt modelId="{A9BA2EE3-4ADF-49BC-A2E4-3E7FD5DCA43F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Воспитательная или педагогическая</a:t>
          </a:r>
        </a:p>
        <a:p>
          <a:endParaRPr lang="ru-RU" sz="20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способствует формированию жизненных ценностей, выработке стиля или образа жизни, что свойственно для молодежи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4C1A9E7-5242-40D7-8712-A8F4B48F941B}" type="parTrans" cxnId="{47FE0FA6-EA2C-43FF-9092-75F5191739F4}">
      <dgm:prSet/>
      <dgm:spPr/>
      <dgm:t>
        <a:bodyPr/>
        <a:lstStyle/>
        <a:p>
          <a:endParaRPr lang="ru-RU"/>
        </a:p>
      </dgm:t>
    </dgm:pt>
    <dgm:pt modelId="{A4EE7405-6A8A-4ABF-811C-8410AAE2DC06}" type="sibTrans" cxnId="{47FE0FA6-EA2C-43FF-9092-75F5191739F4}">
      <dgm:prSet/>
      <dgm:spPr/>
      <dgm:t>
        <a:bodyPr/>
        <a:lstStyle/>
        <a:p>
          <a:endParaRPr lang="ru-RU"/>
        </a:p>
      </dgm:t>
    </dgm:pt>
    <dgm:pt modelId="{46633389-13A6-4B86-A3B5-AA3EC1158546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Престижная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ближе всего подходит к товарной , так как она дает толчок воображению потребителя, направляет  его реакцию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3A2042-4A20-46DB-90B5-FE9FB6008CF4}" type="parTrans" cxnId="{42B82AC8-8D4C-46FC-9845-FD2EBCEFCF14}">
      <dgm:prSet/>
      <dgm:spPr/>
      <dgm:t>
        <a:bodyPr/>
        <a:lstStyle/>
        <a:p>
          <a:endParaRPr lang="ru-RU"/>
        </a:p>
      </dgm:t>
    </dgm:pt>
    <dgm:pt modelId="{E2C2AAFF-2D32-42CF-955B-AAC18963B322}" type="sibTrans" cxnId="{42B82AC8-8D4C-46FC-9845-FD2EBCEFCF14}">
      <dgm:prSet/>
      <dgm:spPr/>
      <dgm:t>
        <a:bodyPr/>
        <a:lstStyle/>
        <a:p>
          <a:endParaRPr lang="ru-RU"/>
        </a:p>
      </dgm:t>
    </dgm:pt>
    <dgm:pt modelId="{D83F1731-21BD-4078-9E92-7E5F2E5AB553}" type="pres">
      <dgm:prSet presAssocID="{BDAB4D82-54D0-47FB-BD52-E60CDE9320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B6031-8065-47FD-98BC-A225F7A18C39}" type="pres">
      <dgm:prSet presAssocID="{1F024187-5516-4662-B9C9-097B7A022389}" presName="node" presStyleLbl="node1" presStyleIdx="0" presStyleCnt="5" custScaleX="105275" custScaleY="89633" custLinFactNeighborX="-2448" custLinFactNeighborY="-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84DBC-FF82-4821-9E2D-F43002F8E50B}" type="pres">
      <dgm:prSet presAssocID="{79EA289A-4ADC-4D4C-9FD7-EC367CAB0CFB}" presName="sibTrans" presStyleCnt="0"/>
      <dgm:spPr/>
    </dgm:pt>
    <dgm:pt modelId="{AAB48A89-1C0A-4E46-B790-34A906C00A77}" type="pres">
      <dgm:prSet presAssocID="{C79A1E58-F0CB-491A-967E-53C491DDDB54}" presName="node" presStyleLbl="node1" presStyleIdx="1" presStyleCnt="5" custScaleX="152895" custScaleY="90915" custLinFactNeighborX="4908" custLinFactNeighborY="-3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2C2CF-2561-40C9-B91B-F5DD095616FF}" type="pres">
      <dgm:prSet presAssocID="{9A6EF1B2-57CE-49DD-9BAD-5DF6A74BCFA7}" presName="sibTrans" presStyleCnt="0"/>
      <dgm:spPr/>
    </dgm:pt>
    <dgm:pt modelId="{D4E2FA88-ADBD-4B3B-9C17-82C9697BBDBE}" type="pres">
      <dgm:prSet presAssocID="{6F5762C0-4A32-4825-AC9F-B1F59ADB34AA}" presName="node" presStyleLbl="node1" presStyleIdx="2" presStyleCnt="5" custScaleX="91488" custScaleY="183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76A91-B148-4CD1-993C-E6D1E1FDF2AE}" type="pres">
      <dgm:prSet presAssocID="{3ED54604-AB91-4C89-B2CB-5DC533923121}" presName="sibTrans" presStyleCnt="0"/>
      <dgm:spPr/>
    </dgm:pt>
    <dgm:pt modelId="{D414A032-C2FE-4D6E-A48F-6AEE7512A0D9}" type="pres">
      <dgm:prSet presAssocID="{A9BA2EE3-4ADF-49BC-A2E4-3E7FD5DCA43F}" presName="node" presStyleLbl="node1" presStyleIdx="3" presStyleCnt="5" custScaleX="80208" custScaleY="18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EEA21-8995-402A-9AD4-B1AE9EAB1B88}" type="pres">
      <dgm:prSet presAssocID="{A4EE7405-6A8A-4ABF-811C-8410AAE2DC06}" presName="sibTrans" presStyleCnt="0"/>
      <dgm:spPr/>
    </dgm:pt>
    <dgm:pt modelId="{A4569F2A-6620-4B8F-A704-3AE4D3225EF6}" type="pres">
      <dgm:prSet presAssocID="{46633389-13A6-4B86-A3B5-AA3EC1158546}" presName="node" presStyleLbl="node1" presStyleIdx="4" presStyleCnt="5" custScaleX="81032" custScaleY="18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BE17D-2B08-4E26-8960-ABB109B1811D}" type="presOf" srcId="{A9BA2EE3-4ADF-49BC-A2E4-3E7FD5DCA43F}" destId="{D414A032-C2FE-4D6E-A48F-6AEE7512A0D9}" srcOrd="0" destOrd="0" presId="urn:microsoft.com/office/officeart/2005/8/layout/default#1"/>
    <dgm:cxn modelId="{046DB52E-EC25-4282-97F4-CD8CAB201448}" type="presOf" srcId="{C79A1E58-F0CB-491A-967E-53C491DDDB54}" destId="{AAB48A89-1C0A-4E46-B790-34A906C00A77}" srcOrd="0" destOrd="0" presId="urn:microsoft.com/office/officeart/2005/8/layout/default#1"/>
    <dgm:cxn modelId="{8127CE58-F99B-4CFC-9396-56B488004D58}" srcId="{BDAB4D82-54D0-47FB-BD52-E60CDE9320B0}" destId="{C79A1E58-F0CB-491A-967E-53C491DDDB54}" srcOrd="1" destOrd="0" parTransId="{5ECE1B55-35BB-48F6-BA9E-0A0F9BB810F3}" sibTransId="{9A6EF1B2-57CE-49DD-9BAD-5DF6A74BCFA7}"/>
    <dgm:cxn modelId="{239F9220-56EC-462D-ACBD-4A478A3DADC8}" type="presOf" srcId="{1F024187-5516-4662-B9C9-097B7A022389}" destId="{16CB6031-8065-47FD-98BC-A225F7A18C39}" srcOrd="0" destOrd="0" presId="urn:microsoft.com/office/officeart/2005/8/layout/default#1"/>
    <dgm:cxn modelId="{72017019-5757-4E74-882E-EDA6928F644A}" type="presOf" srcId="{46633389-13A6-4B86-A3B5-AA3EC1158546}" destId="{A4569F2A-6620-4B8F-A704-3AE4D3225EF6}" srcOrd="0" destOrd="0" presId="urn:microsoft.com/office/officeart/2005/8/layout/default#1"/>
    <dgm:cxn modelId="{E53A3E3E-7B41-452C-93CE-345A6BF3F7A6}" type="presOf" srcId="{6F5762C0-4A32-4825-AC9F-B1F59ADB34AA}" destId="{D4E2FA88-ADBD-4B3B-9C17-82C9697BBDBE}" srcOrd="0" destOrd="0" presId="urn:microsoft.com/office/officeart/2005/8/layout/default#1"/>
    <dgm:cxn modelId="{42B82AC8-8D4C-46FC-9845-FD2EBCEFCF14}" srcId="{BDAB4D82-54D0-47FB-BD52-E60CDE9320B0}" destId="{46633389-13A6-4B86-A3B5-AA3EC1158546}" srcOrd="4" destOrd="0" parTransId="{6F3A2042-4A20-46DB-90B5-FE9FB6008CF4}" sibTransId="{E2C2AAFF-2D32-42CF-955B-AAC18963B322}"/>
    <dgm:cxn modelId="{47FE0FA6-EA2C-43FF-9092-75F5191739F4}" srcId="{BDAB4D82-54D0-47FB-BD52-E60CDE9320B0}" destId="{A9BA2EE3-4ADF-49BC-A2E4-3E7FD5DCA43F}" srcOrd="3" destOrd="0" parTransId="{D4C1A9E7-5242-40D7-8712-A8F4B48F941B}" sibTransId="{A4EE7405-6A8A-4ABF-811C-8410AAE2DC06}"/>
    <dgm:cxn modelId="{42995722-DF46-4828-A5A9-09B55327DACE}" type="presOf" srcId="{BDAB4D82-54D0-47FB-BD52-E60CDE9320B0}" destId="{D83F1731-21BD-4078-9E92-7E5F2E5AB553}" srcOrd="0" destOrd="0" presId="urn:microsoft.com/office/officeart/2005/8/layout/default#1"/>
    <dgm:cxn modelId="{D56DFA2D-3627-4095-9810-2175DFCC7CE4}" srcId="{BDAB4D82-54D0-47FB-BD52-E60CDE9320B0}" destId="{1F024187-5516-4662-B9C9-097B7A022389}" srcOrd="0" destOrd="0" parTransId="{FA2B5077-21B8-4F63-9B76-E8E83DA185A8}" sibTransId="{79EA289A-4ADC-4D4C-9FD7-EC367CAB0CFB}"/>
    <dgm:cxn modelId="{F95C9A7B-BEB2-431F-8D6F-6931DB0AF422}" srcId="{BDAB4D82-54D0-47FB-BD52-E60CDE9320B0}" destId="{6F5762C0-4A32-4825-AC9F-B1F59ADB34AA}" srcOrd="2" destOrd="0" parTransId="{6A213D64-7280-44F2-9D26-8F7BCBC83EC7}" sibTransId="{3ED54604-AB91-4C89-B2CB-5DC533923121}"/>
    <dgm:cxn modelId="{1FC1FA6B-9AE2-4474-8700-8E393D5DFFFA}" type="presParOf" srcId="{D83F1731-21BD-4078-9E92-7E5F2E5AB553}" destId="{16CB6031-8065-47FD-98BC-A225F7A18C39}" srcOrd="0" destOrd="0" presId="urn:microsoft.com/office/officeart/2005/8/layout/default#1"/>
    <dgm:cxn modelId="{4A2542E9-233E-4A9D-8FE9-DE4657F4109B}" type="presParOf" srcId="{D83F1731-21BD-4078-9E92-7E5F2E5AB553}" destId="{22D84DBC-FF82-4821-9E2D-F43002F8E50B}" srcOrd="1" destOrd="0" presId="urn:microsoft.com/office/officeart/2005/8/layout/default#1"/>
    <dgm:cxn modelId="{F7875B57-D1FC-44B3-BEF3-04810FCA11DF}" type="presParOf" srcId="{D83F1731-21BD-4078-9E92-7E5F2E5AB553}" destId="{AAB48A89-1C0A-4E46-B790-34A906C00A77}" srcOrd="2" destOrd="0" presId="urn:microsoft.com/office/officeart/2005/8/layout/default#1"/>
    <dgm:cxn modelId="{25A2B69F-BA96-4213-8651-CB4EB8C73B25}" type="presParOf" srcId="{D83F1731-21BD-4078-9E92-7E5F2E5AB553}" destId="{B062C2CF-2561-40C9-B91B-F5DD095616FF}" srcOrd="3" destOrd="0" presId="urn:microsoft.com/office/officeart/2005/8/layout/default#1"/>
    <dgm:cxn modelId="{60C3E0D6-F8C8-460D-85BF-82F3294551A0}" type="presParOf" srcId="{D83F1731-21BD-4078-9E92-7E5F2E5AB553}" destId="{D4E2FA88-ADBD-4B3B-9C17-82C9697BBDBE}" srcOrd="4" destOrd="0" presId="urn:microsoft.com/office/officeart/2005/8/layout/default#1"/>
    <dgm:cxn modelId="{32CEAA5A-D732-4443-9222-4E2C81B9F4C1}" type="presParOf" srcId="{D83F1731-21BD-4078-9E92-7E5F2E5AB553}" destId="{28576A91-B148-4CD1-993C-E6D1E1FDF2AE}" srcOrd="5" destOrd="0" presId="urn:microsoft.com/office/officeart/2005/8/layout/default#1"/>
    <dgm:cxn modelId="{C444C617-233F-4F46-8DD0-EFA605940F43}" type="presParOf" srcId="{D83F1731-21BD-4078-9E92-7E5F2E5AB553}" destId="{D414A032-C2FE-4D6E-A48F-6AEE7512A0D9}" srcOrd="6" destOrd="0" presId="urn:microsoft.com/office/officeart/2005/8/layout/default#1"/>
    <dgm:cxn modelId="{514B3468-4DB6-4E05-906F-3A3E82D3027C}" type="presParOf" srcId="{D83F1731-21BD-4078-9E92-7E5F2E5AB553}" destId="{97EEEA21-8995-402A-9AD4-B1AE9EAB1B88}" srcOrd="7" destOrd="0" presId="urn:microsoft.com/office/officeart/2005/8/layout/default#1"/>
    <dgm:cxn modelId="{66855061-0849-4C1C-B311-A5109EC689FC}" type="presParOf" srcId="{D83F1731-21BD-4078-9E92-7E5F2E5AB553}" destId="{A4569F2A-6620-4B8F-A704-3AE4D3225EF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1C505-5F60-443D-99E5-46E2AFF0A7C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92E37-175B-4B76-9175-95820E7A6276}">
      <dgm:prSet phldrT="[Текст]" custT="1"/>
      <dgm:spPr/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Агрессивная реклама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6634D8D5-78FD-48E7-8E72-CA727AB9DF7F}" type="parTrans" cxnId="{17DFEAD9-E4F9-4962-808A-C0CCD444E443}">
      <dgm:prSet/>
      <dgm:spPr/>
      <dgm:t>
        <a:bodyPr/>
        <a:lstStyle/>
        <a:p>
          <a:endParaRPr lang="ru-RU"/>
        </a:p>
      </dgm:t>
    </dgm:pt>
    <dgm:pt modelId="{C9480032-0640-4C85-87C9-8069D1D78CEA}" type="sibTrans" cxnId="{17DFEAD9-E4F9-4962-808A-C0CCD444E443}">
      <dgm:prSet/>
      <dgm:spPr/>
      <dgm:t>
        <a:bodyPr/>
        <a:lstStyle/>
        <a:p>
          <a:endParaRPr lang="ru-RU"/>
        </a:p>
      </dgm:t>
    </dgm:pt>
    <dgm:pt modelId="{0F5807B3-993E-4EA6-A11A-976D0756CE2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Если в рекламе используются категорические нормы, призывающие к немедленной покупке, например, «сегодня», «сейчас», «только у нас» , скорее всего это агрессивная реклама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587B03-E2CC-4839-944E-E15E4DB61DB1}" type="parTrans" cxnId="{6B94FDAC-55E4-47C8-ADC3-AF62CD61AB3F}">
      <dgm:prSet/>
      <dgm:spPr/>
      <dgm:t>
        <a:bodyPr/>
        <a:lstStyle/>
        <a:p>
          <a:endParaRPr lang="ru-RU"/>
        </a:p>
      </dgm:t>
    </dgm:pt>
    <dgm:pt modelId="{36C47690-601A-4530-A94D-2C55042D954C}" type="sibTrans" cxnId="{6B94FDAC-55E4-47C8-ADC3-AF62CD61AB3F}">
      <dgm:prSet/>
      <dgm:spPr/>
      <dgm:t>
        <a:bodyPr/>
        <a:lstStyle/>
        <a:p>
          <a:endParaRPr lang="ru-RU"/>
        </a:p>
      </dgm:t>
    </dgm:pt>
    <dgm:pt modelId="{0163F386-60D0-456F-B69D-FCF4A9AC4675}">
      <dgm:prSet phldrT="[Текст]" custT="1"/>
      <dgm:spPr/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Мягкая   реклама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B5AC151D-C213-4983-AFC4-03D274C1D663}" type="parTrans" cxnId="{92C24019-3C4C-4392-82A7-39E4CC7AF22B}">
      <dgm:prSet/>
      <dgm:spPr/>
      <dgm:t>
        <a:bodyPr/>
        <a:lstStyle/>
        <a:p>
          <a:endParaRPr lang="ru-RU"/>
        </a:p>
      </dgm:t>
    </dgm:pt>
    <dgm:pt modelId="{90428011-A870-4335-9C8E-03A3FDA8813D}" type="sibTrans" cxnId="{92C24019-3C4C-4392-82A7-39E4CC7AF22B}">
      <dgm:prSet/>
      <dgm:spPr/>
      <dgm:t>
        <a:bodyPr/>
        <a:lstStyle/>
        <a:p>
          <a:endParaRPr lang="ru-RU"/>
        </a:p>
      </dgm:t>
    </dgm:pt>
    <dgm:pt modelId="{EBE743C3-0CF3-4734-B5E4-1F4892E14F9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Дает возможность сопоставить факты , она ненавязчиво советует, иногда вообще дает самые общие сведения, ориентиры  для потребителя</a:t>
          </a:r>
          <a:r>
            <a: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рассчитана на длительное время.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32FC59-754B-4F12-A812-2B8305193B4D}" type="parTrans" cxnId="{971181A8-98AA-45A0-9F6E-2B6214031AA6}">
      <dgm:prSet/>
      <dgm:spPr/>
      <dgm:t>
        <a:bodyPr/>
        <a:lstStyle/>
        <a:p>
          <a:endParaRPr lang="ru-RU"/>
        </a:p>
      </dgm:t>
    </dgm:pt>
    <dgm:pt modelId="{1B0C59B1-8BFB-4BEF-BDC5-D541FC3AEB0D}" type="sibTrans" cxnId="{971181A8-98AA-45A0-9F6E-2B6214031AA6}">
      <dgm:prSet/>
      <dgm:spPr/>
      <dgm:t>
        <a:bodyPr/>
        <a:lstStyle/>
        <a:p>
          <a:endParaRPr lang="ru-RU"/>
        </a:p>
      </dgm:t>
    </dgm:pt>
    <dgm:pt modelId="{8612363A-5854-46A2-A1F1-9F50AD3A8C50}" type="pres">
      <dgm:prSet presAssocID="{4471C505-5F60-443D-99E5-46E2AFF0A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8A81B-59A0-45B1-B952-EFCC812C8037}" type="pres">
      <dgm:prSet presAssocID="{43B92E37-175B-4B76-9175-95820E7A6276}" presName="parentText" presStyleLbl="node1" presStyleIdx="0" presStyleCnt="2" custScaleX="63139" custScaleY="156540" custLinFactNeighborX="-35438" custLinFactNeighborY="30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EE755-FCE5-428A-8F91-3185ED814032}" type="pres">
      <dgm:prSet presAssocID="{43B92E37-175B-4B76-9175-95820E7A6276}" presName="childText" presStyleLbl="revTx" presStyleIdx="0" presStyleCnt="2" custScaleX="70432" custScaleY="258850" custLinFactY="96240" custLinFactNeighborX="-297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9FC0E-A713-404E-9CEE-6E9C1FBC6DDA}" type="pres">
      <dgm:prSet presAssocID="{0163F386-60D0-456F-B69D-FCF4A9AC4675}" presName="parentText" presStyleLbl="node1" presStyleIdx="1" presStyleCnt="2" custScaleX="61566" custScaleY="155568" custLinFactY="-700000" custLinFactNeighborX="42583" custLinFactNeighborY="-785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99771-4661-4B46-81AB-EB59508A08CB}" type="pres">
      <dgm:prSet presAssocID="{0163F386-60D0-456F-B69D-FCF4A9AC4675}" presName="childText" presStyleLbl="revTx" presStyleIdx="1" presStyleCnt="2" custScaleX="67521" custScaleY="1374245" custLinFactY="-500000" custLinFactNeighborX="38191" custLinFactNeighborY="-54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FEAD9-E4F9-4962-808A-C0CCD444E443}" srcId="{4471C505-5F60-443D-99E5-46E2AFF0A7C9}" destId="{43B92E37-175B-4B76-9175-95820E7A6276}" srcOrd="0" destOrd="0" parTransId="{6634D8D5-78FD-48E7-8E72-CA727AB9DF7F}" sibTransId="{C9480032-0640-4C85-87C9-8069D1D78CEA}"/>
    <dgm:cxn modelId="{971181A8-98AA-45A0-9F6E-2B6214031AA6}" srcId="{0163F386-60D0-456F-B69D-FCF4A9AC4675}" destId="{EBE743C3-0CF3-4734-B5E4-1F4892E14F9D}" srcOrd="0" destOrd="0" parTransId="{4A32FC59-754B-4F12-A812-2B8305193B4D}" sibTransId="{1B0C59B1-8BFB-4BEF-BDC5-D541FC3AEB0D}"/>
    <dgm:cxn modelId="{62800031-B086-4A4E-9E23-0BBC6687232C}" type="presOf" srcId="{EBE743C3-0CF3-4734-B5E4-1F4892E14F9D}" destId="{50E99771-4661-4B46-81AB-EB59508A08CB}" srcOrd="0" destOrd="0" presId="urn:microsoft.com/office/officeart/2005/8/layout/vList2"/>
    <dgm:cxn modelId="{6B94FDAC-55E4-47C8-ADC3-AF62CD61AB3F}" srcId="{43B92E37-175B-4B76-9175-95820E7A6276}" destId="{0F5807B3-993E-4EA6-A11A-976D0756CE25}" srcOrd="0" destOrd="0" parTransId="{62587B03-E2CC-4839-944E-E15E4DB61DB1}" sibTransId="{36C47690-601A-4530-A94D-2C55042D954C}"/>
    <dgm:cxn modelId="{262622A3-5F39-4E74-B161-442585B8EC5D}" type="presOf" srcId="{0F5807B3-993E-4EA6-A11A-976D0756CE25}" destId="{6E2EE755-FCE5-428A-8F91-3185ED814032}" srcOrd="0" destOrd="0" presId="urn:microsoft.com/office/officeart/2005/8/layout/vList2"/>
    <dgm:cxn modelId="{92C24019-3C4C-4392-82A7-39E4CC7AF22B}" srcId="{4471C505-5F60-443D-99E5-46E2AFF0A7C9}" destId="{0163F386-60D0-456F-B69D-FCF4A9AC4675}" srcOrd="1" destOrd="0" parTransId="{B5AC151D-C213-4983-AFC4-03D274C1D663}" sibTransId="{90428011-A870-4335-9C8E-03A3FDA8813D}"/>
    <dgm:cxn modelId="{9177EF0B-855D-4779-B068-AD02DF570139}" type="presOf" srcId="{0163F386-60D0-456F-B69D-FCF4A9AC4675}" destId="{23F9FC0E-A713-404E-9CEE-6E9C1FBC6DDA}" srcOrd="0" destOrd="0" presId="urn:microsoft.com/office/officeart/2005/8/layout/vList2"/>
    <dgm:cxn modelId="{7451AE5B-B9BA-4B4B-A4E6-75063436C3D0}" type="presOf" srcId="{43B92E37-175B-4B76-9175-95820E7A6276}" destId="{7278A81B-59A0-45B1-B952-EFCC812C8037}" srcOrd="0" destOrd="0" presId="urn:microsoft.com/office/officeart/2005/8/layout/vList2"/>
    <dgm:cxn modelId="{95DF940E-FFAE-42EC-88CE-07BAF1E19D13}" type="presOf" srcId="{4471C505-5F60-443D-99E5-46E2AFF0A7C9}" destId="{8612363A-5854-46A2-A1F1-9F50AD3A8C50}" srcOrd="0" destOrd="0" presId="urn:microsoft.com/office/officeart/2005/8/layout/vList2"/>
    <dgm:cxn modelId="{96074BCF-0F7F-4BB7-9B14-8CC71C545863}" type="presParOf" srcId="{8612363A-5854-46A2-A1F1-9F50AD3A8C50}" destId="{7278A81B-59A0-45B1-B952-EFCC812C8037}" srcOrd="0" destOrd="0" presId="urn:microsoft.com/office/officeart/2005/8/layout/vList2"/>
    <dgm:cxn modelId="{9604BBA0-8509-4044-8190-729913BF6592}" type="presParOf" srcId="{8612363A-5854-46A2-A1F1-9F50AD3A8C50}" destId="{6E2EE755-FCE5-428A-8F91-3185ED814032}" srcOrd="1" destOrd="0" presId="urn:microsoft.com/office/officeart/2005/8/layout/vList2"/>
    <dgm:cxn modelId="{A9488762-9986-47C5-8363-A2F1D022F318}" type="presParOf" srcId="{8612363A-5854-46A2-A1F1-9F50AD3A8C50}" destId="{23F9FC0E-A713-404E-9CEE-6E9C1FBC6DDA}" srcOrd="2" destOrd="0" presId="urn:microsoft.com/office/officeart/2005/8/layout/vList2"/>
    <dgm:cxn modelId="{AD727441-EBCE-46D3-9918-FE0900BB4AEC}" type="presParOf" srcId="{8612363A-5854-46A2-A1F1-9F50AD3A8C50}" destId="{50E99771-4661-4B46-81AB-EB59508A08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FF0B5-C5B8-4C3A-9FE6-C366DF9CC95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1B7C70F-204C-4CBD-85BB-482683EF025F}">
      <dgm:prSet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Мотивы биогенного характера: 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жизнедеятельности , проблемы еды, питья, здоровья, безопасности, комфортного жилья себе и своей семье.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652A31-EBEB-4648-8491-983C0E4C1A43}" type="parTrans" cxnId="{07840204-7E31-48E0-A0AF-6CAD98C985F8}">
      <dgm:prSet/>
      <dgm:spPr/>
      <dgm:t>
        <a:bodyPr/>
        <a:lstStyle/>
        <a:p>
          <a:endParaRPr lang="ru-RU"/>
        </a:p>
      </dgm:t>
    </dgm:pt>
    <dgm:pt modelId="{0161AE2D-8855-40CC-9170-98ED60C3D97E}" type="sibTrans" cxnId="{07840204-7E31-48E0-A0AF-6CAD98C985F8}">
      <dgm:prSet/>
      <dgm:spPr/>
      <dgm:t>
        <a:bodyPr/>
        <a:lstStyle/>
        <a:p>
          <a:endParaRPr lang="ru-RU"/>
        </a:p>
      </dgm:t>
    </dgm:pt>
    <dgm:pt modelId="{35559C51-1D51-463F-9987-92B2E1063645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Мотивы </a:t>
          </a:r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социально-психологического свойства. </a:t>
          </a:r>
        </a:p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Они отражают необходимость чувствовать себя частью определенной социальной группы, потребность снискать уважение и даже любовь в рамках этой группы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56A79-668E-45E8-BCEB-62C7B64B4C00}" type="parTrans" cxnId="{BD5871F2-AD78-4FC3-AA4F-42B8F945F8C1}">
      <dgm:prSet/>
      <dgm:spPr/>
      <dgm:t>
        <a:bodyPr/>
        <a:lstStyle/>
        <a:p>
          <a:endParaRPr lang="ru-RU"/>
        </a:p>
      </dgm:t>
    </dgm:pt>
    <dgm:pt modelId="{6D7823CE-424C-4AD9-9824-618224A9AC30}" type="sibTrans" cxnId="{BD5871F2-AD78-4FC3-AA4F-42B8F945F8C1}">
      <dgm:prSet/>
      <dgm:spPr/>
      <dgm:t>
        <a:bodyPr/>
        <a:lstStyle/>
        <a:p>
          <a:endParaRPr lang="ru-RU"/>
        </a:p>
      </dgm:t>
    </dgm:pt>
    <dgm:pt modelId="{DA01019D-611A-407E-8088-8C6D2573904C}">
      <dgm:prSet custT="1"/>
      <dgm:spPr/>
      <dgm:t>
        <a:bodyPr/>
        <a:lstStyle/>
        <a:p>
          <a:endParaRPr lang="ru-RU" sz="1500" dirty="0" smtClean="0"/>
        </a:p>
        <a:p>
          <a:endParaRPr lang="ru-RU" sz="1500" dirty="0" smtClean="0"/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собственного «Я» </a:t>
          </a:r>
          <a:endParaRPr lang="ru-RU" sz="14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DE21B2-A136-4CEF-AEE9-EA6AC95E08A0}" type="parTrans" cxnId="{A55B2C09-75D5-4A25-A86E-3390048327B4}">
      <dgm:prSet/>
      <dgm:spPr/>
      <dgm:t>
        <a:bodyPr/>
        <a:lstStyle/>
        <a:p>
          <a:endParaRPr lang="ru-RU"/>
        </a:p>
      </dgm:t>
    </dgm:pt>
    <dgm:pt modelId="{3D105FFF-6886-43CD-A46F-A283DB941186}" type="sibTrans" cxnId="{A55B2C09-75D5-4A25-A86E-3390048327B4}">
      <dgm:prSet/>
      <dgm:spPr/>
      <dgm:t>
        <a:bodyPr/>
        <a:lstStyle/>
        <a:p>
          <a:endParaRPr lang="ru-RU"/>
        </a:p>
      </dgm:t>
    </dgm:pt>
    <dgm:pt modelId="{CD98BA89-88A4-472D-9DA7-CDE76581CD7D}" type="pres">
      <dgm:prSet presAssocID="{EF2FF0B5-C5B8-4C3A-9FE6-C366DF9CC955}" presName="Name0" presStyleCnt="0">
        <dgm:presLayoutVars>
          <dgm:dir/>
          <dgm:animLvl val="lvl"/>
          <dgm:resizeHandles val="exact"/>
        </dgm:presLayoutVars>
      </dgm:prSet>
      <dgm:spPr/>
    </dgm:pt>
    <dgm:pt modelId="{8A620FC9-CBC2-4B35-BD22-49DC03EA89A5}" type="pres">
      <dgm:prSet presAssocID="{DA01019D-611A-407E-8088-8C6D2573904C}" presName="Name8" presStyleCnt="0"/>
      <dgm:spPr/>
    </dgm:pt>
    <dgm:pt modelId="{A91532FB-7718-4C1B-9972-BEF24F19BDAA}" type="pres">
      <dgm:prSet presAssocID="{DA01019D-611A-407E-8088-8C6D2573904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3732C-3B88-4F51-87A3-5750EF45AA2C}" type="pres">
      <dgm:prSet presAssocID="{DA01019D-611A-407E-8088-8C6D257390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012D4-638C-46FE-BB11-AC6A558418A2}" type="pres">
      <dgm:prSet presAssocID="{35559C51-1D51-463F-9987-92B2E1063645}" presName="Name8" presStyleCnt="0"/>
      <dgm:spPr/>
    </dgm:pt>
    <dgm:pt modelId="{33D8125D-8140-414C-81C8-7298C165EB98}" type="pres">
      <dgm:prSet presAssocID="{35559C51-1D51-463F-9987-92B2E106364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AC880-461A-4A95-A7B3-58F5DE15FBFA}" type="pres">
      <dgm:prSet presAssocID="{35559C51-1D51-463F-9987-92B2E10636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25FE0-7B8B-41F1-B286-61B6B03D955E}" type="pres">
      <dgm:prSet presAssocID="{D1B7C70F-204C-4CBD-85BB-482683EF025F}" presName="Name8" presStyleCnt="0"/>
      <dgm:spPr/>
    </dgm:pt>
    <dgm:pt modelId="{09235619-579F-4972-AD62-5B387DD1B657}" type="pres">
      <dgm:prSet presAssocID="{D1B7C70F-204C-4CBD-85BB-482683EF025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1068-944B-4D5B-888E-7DB80FE84F26}" type="pres">
      <dgm:prSet presAssocID="{D1B7C70F-204C-4CBD-85BB-482683EF02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752B5-CD7D-46DF-9A7D-88ED57FBBE5A}" type="presOf" srcId="{35559C51-1D51-463F-9987-92B2E1063645}" destId="{0D1AC880-461A-4A95-A7B3-58F5DE15FBFA}" srcOrd="1" destOrd="0" presId="urn:microsoft.com/office/officeart/2005/8/layout/pyramid1"/>
    <dgm:cxn modelId="{71839D3F-F70C-4475-B085-C50B2A604224}" type="presOf" srcId="{35559C51-1D51-463F-9987-92B2E1063645}" destId="{33D8125D-8140-414C-81C8-7298C165EB98}" srcOrd="0" destOrd="0" presId="urn:microsoft.com/office/officeart/2005/8/layout/pyramid1"/>
    <dgm:cxn modelId="{6E0BDDDB-4C36-4577-B76D-BD7E471DA868}" type="presOf" srcId="{DA01019D-611A-407E-8088-8C6D2573904C}" destId="{A91532FB-7718-4C1B-9972-BEF24F19BDAA}" srcOrd="0" destOrd="0" presId="urn:microsoft.com/office/officeart/2005/8/layout/pyramid1"/>
    <dgm:cxn modelId="{BD5871F2-AD78-4FC3-AA4F-42B8F945F8C1}" srcId="{EF2FF0B5-C5B8-4C3A-9FE6-C366DF9CC955}" destId="{35559C51-1D51-463F-9987-92B2E1063645}" srcOrd="1" destOrd="0" parTransId="{74056A79-668E-45E8-BCEB-62C7B64B4C00}" sibTransId="{6D7823CE-424C-4AD9-9824-618224A9AC30}"/>
    <dgm:cxn modelId="{8436CDC0-A20F-435C-89D0-DA74066A57B4}" type="presOf" srcId="{D1B7C70F-204C-4CBD-85BB-482683EF025F}" destId="{F81C1068-944B-4D5B-888E-7DB80FE84F26}" srcOrd="1" destOrd="0" presId="urn:microsoft.com/office/officeart/2005/8/layout/pyramid1"/>
    <dgm:cxn modelId="{EC97160D-1382-4849-BDE7-07AD400588EC}" type="presOf" srcId="{EF2FF0B5-C5B8-4C3A-9FE6-C366DF9CC955}" destId="{CD98BA89-88A4-472D-9DA7-CDE76581CD7D}" srcOrd="0" destOrd="0" presId="urn:microsoft.com/office/officeart/2005/8/layout/pyramid1"/>
    <dgm:cxn modelId="{98A14155-E8BD-473B-BD67-DA343775F689}" type="presOf" srcId="{DA01019D-611A-407E-8088-8C6D2573904C}" destId="{DC43732C-3B88-4F51-87A3-5750EF45AA2C}" srcOrd="1" destOrd="0" presId="urn:microsoft.com/office/officeart/2005/8/layout/pyramid1"/>
    <dgm:cxn modelId="{64B49315-70F8-4EA1-9D37-F133F5B6DE34}" type="presOf" srcId="{D1B7C70F-204C-4CBD-85BB-482683EF025F}" destId="{09235619-579F-4972-AD62-5B387DD1B657}" srcOrd="0" destOrd="0" presId="urn:microsoft.com/office/officeart/2005/8/layout/pyramid1"/>
    <dgm:cxn modelId="{A55B2C09-75D5-4A25-A86E-3390048327B4}" srcId="{EF2FF0B5-C5B8-4C3A-9FE6-C366DF9CC955}" destId="{DA01019D-611A-407E-8088-8C6D2573904C}" srcOrd="0" destOrd="0" parTransId="{42DE21B2-A136-4CEF-AEE9-EA6AC95E08A0}" sibTransId="{3D105FFF-6886-43CD-A46F-A283DB941186}"/>
    <dgm:cxn modelId="{07840204-7E31-48E0-A0AF-6CAD98C985F8}" srcId="{EF2FF0B5-C5B8-4C3A-9FE6-C366DF9CC955}" destId="{D1B7C70F-204C-4CBD-85BB-482683EF025F}" srcOrd="2" destOrd="0" parTransId="{FE652A31-EBEB-4648-8491-983C0E4C1A43}" sibTransId="{0161AE2D-8855-40CC-9170-98ED60C3D97E}"/>
    <dgm:cxn modelId="{FAD68797-D26E-40DE-88D8-E0BE44A6DB1C}" type="presParOf" srcId="{CD98BA89-88A4-472D-9DA7-CDE76581CD7D}" destId="{8A620FC9-CBC2-4B35-BD22-49DC03EA89A5}" srcOrd="0" destOrd="0" presId="urn:microsoft.com/office/officeart/2005/8/layout/pyramid1"/>
    <dgm:cxn modelId="{1F104A41-2CEA-4F4C-8374-BC70B08124D5}" type="presParOf" srcId="{8A620FC9-CBC2-4B35-BD22-49DC03EA89A5}" destId="{A91532FB-7718-4C1B-9972-BEF24F19BDAA}" srcOrd="0" destOrd="0" presId="urn:microsoft.com/office/officeart/2005/8/layout/pyramid1"/>
    <dgm:cxn modelId="{64702168-1B90-4046-813C-D4EFE70B4BA8}" type="presParOf" srcId="{8A620FC9-CBC2-4B35-BD22-49DC03EA89A5}" destId="{DC43732C-3B88-4F51-87A3-5750EF45AA2C}" srcOrd="1" destOrd="0" presId="urn:microsoft.com/office/officeart/2005/8/layout/pyramid1"/>
    <dgm:cxn modelId="{CA873B48-D321-4C6C-A1F1-E90A16E1DE34}" type="presParOf" srcId="{CD98BA89-88A4-472D-9DA7-CDE76581CD7D}" destId="{6A2012D4-638C-46FE-BB11-AC6A558418A2}" srcOrd="1" destOrd="0" presId="urn:microsoft.com/office/officeart/2005/8/layout/pyramid1"/>
    <dgm:cxn modelId="{5F63C2B6-C3DB-4E02-BDC4-E4E488A3305B}" type="presParOf" srcId="{6A2012D4-638C-46FE-BB11-AC6A558418A2}" destId="{33D8125D-8140-414C-81C8-7298C165EB98}" srcOrd="0" destOrd="0" presId="urn:microsoft.com/office/officeart/2005/8/layout/pyramid1"/>
    <dgm:cxn modelId="{FBAC49B4-D411-4CD7-9203-E27306CF0BAC}" type="presParOf" srcId="{6A2012D4-638C-46FE-BB11-AC6A558418A2}" destId="{0D1AC880-461A-4A95-A7B3-58F5DE15FBFA}" srcOrd="1" destOrd="0" presId="urn:microsoft.com/office/officeart/2005/8/layout/pyramid1"/>
    <dgm:cxn modelId="{4D5AD5FA-A996-45F5-9318-AFB2E4670BFA}" type="presParOf" srcId="{CD98BA89-88A4-472D-9DA7-CDE76581CD7D}" destId="{5BE25FE0-7B8B-41F1-B286-61B6B03D955E}" srcOrd="2" destOrd="0" presId="urn:microsoft.com/office/officeart/2005/8/layout/pyramid1"/>
    <dgm:cxn modelId="{7A9A34CB-E80B-4B7B-A523-B2F107ECA41D}" type="presParOf" srcId="{5BE25FE0-7B8B-41F1-B286-61B6B03D955E}" destId="{09235619-579F-4972-AD62-5B387DD1B657}" srcOrd="0" destOrd="0" presId="urn:microsoft.com/office/officeart/2005/8/layout/pyramid1"/>
    <dgm:cxn modelId="{291CAD6F-1F5A-4E82-B1D8-03A9A1FDD07E}" type="presParOf" srcId="{5BE25FE0-7B8B-41F1-B286-61B6B03D955E}" destId="{F81C1068-944B-4D5B-888E-7DB80FE84F2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6031-8065-47FD-98BC-A225F7A18C39}">
      <dsp:nvSpPr>
        <dsp:cNvPr id="0" name=""/>
        <dsp:cNvSpPr/>
      </dsp:nvSpPr>
      <dsp:spPr>
        <a:xfrm>
          <a:off x="10" y="3"/>
          <a:ext cx="3360037" cy="1716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Товарная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основная задача- продвинуть свой товар и завоевать рынок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" y="3"/>
        <a:ext cx="3360037" cy="1716477"/>
      </dsp:txXfrm>
    </dsp:sp>
    <dsp:sp modelId="{AAB48A89-1C0A-4E46-B790-34A906C00A77}">
      <dsp:nvSpPr>
        <dsp:cNvPr id="0" name=""/>
        <dsp:cNvSpPr/>
      </dsp:nvSpPr>
      <dsp:spPr>
        <a:xfrm>
          <a:off x="3835490" y="0"/>
          <a:ext cx="4879913" cy="1741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Экспрессивная -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создает определенное настроение, желательно положительное. Потребитель,  в таком состоянии быстрее решится на покупки  и меньше внимания уделит недостаткам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5490" y="0"/>
        <a:ext cx="4879913" cy="1741027"/>
      </dsp:txXfrm>
    </dsp:sp>
    <dsp:sp modelId="{D4E2FA88-ADBD-4B3B-9C17-82C9697BBDBE}">
      <dsp:nvSpPr>
        <dsp:cNvPr id="0" name=""/>
        <dsp:cNvSpPr/>
      </dsp:nvSpPr>
      <dsp:spPr>
        <a:xfrm>
          <a:off x="5404" y="2162172"/>
          <a:ext cx="2920000" cy="3522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Эстетическая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эстетически оформленные рекламы быстрее привлекают внимание, вызывают чувство комфорта, желание посмотреть или прослушать их повторно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4" y="2162172"/>
        <a:ext cx="2920000" cy="3522327"/>
      </dsp:txXfrm>
    </dsp:sp>
    <dsp:sp modelId="{D414A032-C2FE-4D6E-A48F-6AEE7512A0D9}">
      <dsp:nvSpPr>
        <dsp:cNvPr id="0" name=""/>
        <dsp:cNvSpPr/>
      </dsp:nvSpPr>
      <dsp:spPr>
        <a:xfrm>
          <a:off x="3244572" y="2175223"/>
          <a:ext cx="2559979" cy="349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Воспитательная или педагогическая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способствует формированию жизненных ценностей, выработке стиля или образа жизни, что свойственно для молодежи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4572" y="2175223"/>
        <a:ext cx="2559979" cy="3496226"/>
      </dsp:txXfrm>
    </dsp:sp>
    <dsp:sp modelId="{A4569F2A-6620-4B8F-A704-3AE4D3225EF6}">
      <dsp:nvSpPr>
        <dsp:cNvPr id="0" name=""/>
        <dsp:cNvSpPr/>
      </dsp:nvSpPr>
      <dsp:spPr>
        <a:xfrm>
          <a:off x="6123720" y="2175223"/>
          <a:ext cx="2586279" cy="349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Престижная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ближе всего подходит к товарной , так как она дает толчок воображению потребителя, направляет  его реакцию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3720" y="2175223"/>
        <a:ext cx="2586279" cy="3496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A81B-59A0-45B1-B952-EFCC812C8037}">
      <dsp:nvSpPr>
        <dsp:cNvPr id="0" name=""/>
        <dsp:cNvSpPr/>
      </dsp:nvSpPr>
      <dsp:spPr>
        <a:xfrm>
          <a:off x="642927" y="480086"/>
          <a:ext cx="3332042" cy="472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Агрессивная реклама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6014" y="503173"/>
        <a:ext cx="3285868" cy="426773"/>
      </dsp:txXfrm>
    </dsp:sp>
    <dsp:sp modelId="{6E2EE755-FCE5-428A-8F91-3185ED814032}">
      <dsp:nvSpPr>
        <dsp:cNvPr id="0" name=""/>
        <dsp:cNvSpPr/>
      </dsp:nvSpPr>
      <dsp:spPr>
        <a:xfrm>
          <a:off x="357184" y="1722991"/>
          <a:ext cx="4146247" cy="18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9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Если в рекламе используются категорические нормы, призывающие к немедленной покупке, например, «сегодня», «сейчас», «только у нас» , скорее всего это агрессивная реклама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84" y="1722991"/>
        <a:ext cx="4146247" cy="1838582"/>
      </dsp:txXfrm>
    </dsp:sp>
    <dsp:sp modelId="{23F9FC0E-A713-404E-9CEE-6E9C1FBC6DDA}">
      <dsp:nvSpPr>
        <dsp:cNvPr id="0" name=""/>
        <dsp:cNvSpPr/>
      </dsp:nvSpPr>
      <dsp:spPr>
        <a:xfrm>
          <a:off x="4786331" y="0"/>
          <a:ext cx="3168086" cy="470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Мягкая   реклама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9275" y="22944"/>
        <a:ext cx="3122198" cy="424122"/>
      </dsp:txXfrm>
    </dsp:sp>
    <dsp:sp modelId="{50E99771-4661-4B46-81AB-EB59508A08CB}">
      <dsp:nvSpPr>
        <dsp:cNvPr id="0" name=""/>
        <dsp:cNvSpPr/>
      </dsp:nvSpPr>
      <dsp:spPr>
        <a:xfrm>
          <a:off x="4429161" y="974579"/>
          <a:ext cx="3810595" cy="119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Дает возможность сопоставить факты , она ненавязчиво советует, иногда вообще дает самые общие сведения, ориентиры  для потребителя</a:t>
          </a:r>
          <a:r>
            <a:rPr lang="ru-RU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рассчитана на длительное время.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9161" y="974579"/>
        <a:ext cx="3810595" cy="1190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532FB-7718-4C1B-9972-BEF24F19BDAA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собственного «Я» </a:t>
          </a:r>
          <a:endParaRPr lang="ru-RU" sz="1400" b="1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200" y="0"/>
        <a:ext cx="2743199" cy="1508654"/>
      </dsp:txXfrm>
    </dsp:sp>
    <dsp:sp modelId="{33D8125D-8140-414C-81C8-7298C165EB98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Мотивы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социально-психологического свойства.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Они отражают необходимость чувствовать себя частью определенной социальной группы, потребность снискать уважение и даже любовь в рамках этой группы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1720" y="1508654"/>
        <a:ext cx="3566160" cy="1508654"/>
      </dsp:txXfrm>
    </dsp:sp>
    <dsp:sp modelId="{09235619-579F-4972-AD62-5B387DD1B657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Мотивы биогенного характера: 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жизнедеятельности , проблемы еды, питья, здоровья, безопасности, комфортного жилья себе и своей семье.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4A66-E34C-4C5C-BC80-0306FA6A4AA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718D-940B-41E9-8E50-EF3376F79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16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2A17-624B-40F2-A296-E7D82DA59443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DF8A-BB4C-42E1-AEB8-DCE568316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Y99TjnV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05" y="2492896"/>
            <a:ext cx="2807023" cy="180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684584" y="183117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6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Психология рекламы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муниципальное автономное образовательное учреждение</a:t>
            </a:r>
          </a:p>
          <a:p>
            <a:pPr algn="ctr"/>
            <a:r>
              <a:rPr lang="ru-RU" sz="1100" dirty="0"/>
              <a:t>Средняя общеобразовательная школа №218 </a:t>
            </a:r>
          </a:p>
          <a:p>
            <a:pPr algn="ctr"/>
            <a:r>
              <a:rPr lang="ru-RU" sz="1100" dirty="0"/>
              <a:t>города Новосибирска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237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50" y="6021288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      ГЕТМАН Н.В.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214842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Скрытая реклама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4214842" cy="3286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подачи рекламного материала, позволяющая сэкономить на оплате рекламного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объявления. Например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вместо традиционного объявления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стоматологических услугах публикуется якобы письмо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от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благодарной пациентки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указанием адреса, телефона,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иногда- фамилии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врача.</a:t>
            </a:r>
          </a:p>
          <a:p>
            <a:endParaRPr lang="ru-RU" dirty="0"/>
          </a:p>
        </p:txBody>
      </p:sp>
      <p:pic>
        <p:nvPicPr>
          <p:cNvPr id="4" name="Рисунок 3" descr="doktor_eyJ3Ijo1NjF9_preview[1].jpg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4857752" y="428604"/>
            <a:ext cx="3843327" cy="4754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mg5894_38190_big[1].jp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l="11250" t="10000" r="11874" b="7499"/>
          <a:stretch>
            <a:fillRect/>
          </a:stretch>
        </p:blipFill>
        <p:spPr>
          <a:xfrm>
            <a:off x="857224" y="4000504"/>
            <a:ext cx="292895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01056" cy="85725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ичная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безличная реклама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7858180" cy="132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различие между личной и безличной рекламой- это степень контакта с потребителем. Чем короче контакт , тем он прямее и эффективнее. </a:t>
            </a:r>
          </a:p>
          <a:p>
            <a:endParaRPr lang="ru-RU" dirty="0"/>
          </a:p>
        </p:txBody>
      </p:sp>
      <p:pic>
        <p:nvPicPr>
          <p:cNvPr id="4" name="Рисунок 3" descr="gkHmpWchGJ8.jpg"/>
          <p:cNvPicPr>
            <a:picLocks noChangeAspect="1"/>
          </p:cNvPicPr>
          <p:nvPr/>
        </p:nvPicPr>
        <p:blipFill>
          <a:blip r:embed="rId2"/>
          <a:srcRect l="1163" t="12935" r="2326" b="11613"/>
          <a:stretch>
            <a:fillRect/>
          </a:stretch>
        </p:blipFill>
        <p:spPr>
          <a:xfrm>
            <a:off x="1285852" y="3357562"/>
            <a:ext cx="643758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29618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реклама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3050"/>
            <a:ext cx="4143404" cy="4809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Это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всегда сравнение себя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своего       товара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 конкурирующими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 рекламном кодексе запрещено  охаивать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партнера по бизнесу, даже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этого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 основания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Впрочем, легкие намеки, от которых можно отказаться, и не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принять 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 счет, неопределенность противопоставления- все это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примеры, позволяющие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отстраниться от конкурентов и подчеркнуть свою уникальность.</a:t>
            </a:r>
          </a:p>
          <a:p>
            <a:endParaRPr lang="ru-RU" dirty="0"/>
          </a:p>
        </p:txBody>
      </p:sp>
      <p:pic>
        <p:nvPicPr>
          <p:cNvPr id="4" name="Рисунок 3" descr="i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137494" cy="442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43985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Разнородный и однородный виды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рекламы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использованием одного или нескольких коммуникационных каналов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7929618" cy="432915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Текстовая реклама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наиболее предпочтительна , чаще других используется и относительно дешева (в газетах, журналах, рекламных каталогах и брошюрах).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Телевидение  и радио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обеспечивающие рекламе максимально широкую и многообразную аудиторию. Это очень богатые по своим возможностям коммуникационные каналы. Цвет, музыка, голос,  персонажи, сюжеты, эффекты соучастия зрителя и слушателя- все это мощные средства воздействия на потребителя.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аружная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афиши, лозунги, транспаранты,  щиты.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наружной рекламе близко подходит  транспортная,  помещенная как с внешней стороны транспортного средства, так и внутри него. Особенно перспективна внутренняя транспортная реклама, так как пассажир волей-неволей просматривает все рекламные объявления.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85818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Адресность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рекламы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определяет ее стиль, выбор персонажей, музыку, цвет, шрифт, выбор времени и пространства для предъявления. </a:t>
            </a: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Безадресная реклама-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 ненадежная затея, которая может привести к финансовому краху.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Сегментация рынка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усилия многочисленных  маркетологов, которые сосредоточены на поиск потребителей, объединенных в более или менее крупные сегменты.  Среди факторов сегментации рынка очень большую роль играет психологическое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составляющее -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социально-психологических , связанных с принадлежностью к определенным социальным типам, до индивидуально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психологических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 пола, возраста, темперамента, увлечений и образа жизни. Адресность рекламы и ее направленность на конкретных потребителей усиливают  эффективность ее воздействия ускоряют и расширяют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товарооборот.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Психологические механизмы воздействия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857364"/>
            <a:ext cx="4643470" cy="45005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действует на потребителя тем сильнее, чем больше в них внутреннего соответствия, готовности принять новые сведения. Поэтому главная задача рекламодателей состоит в поисках потребителей, готовых принять новые сведения. Эта задача представляет собой не что иное ,как поиск мотивов и желаний потребителей, с тем, чтобы откликаться на них и удовлетворять их полностью или частично,  попутно формируя новые потребности и желания.</a:t>
            </a:r>
          </a:p>
        </p:txBody>
      </p:sp>
      <p:pic>
        <p:nvPicPr>
          <p:cNvPr id="5" name="Рисунок 4" descr="urUrUGaHc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3119446" cy="4438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мотивов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исследованиям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американского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психолога  Абрахама Маслоу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рассмотрении вопроса о психологических механизмах рекламного воздействия  целесообразно использовать аббревиатуру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AIDA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85818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Реклама должна привлечь к себе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внимание. Но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привлечь к себе внимание- это далеко не все. Внимание надо перевести в произвольную форму , удержать его. Чтобы удержать внимание потребителя , придумывают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замысловатые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сюжеты, обращаются к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юмору.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интерес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Это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ступень воздействия рекламы и вторая ее задача- заинтересовать потенциального покупателя.  Цель второй ступени- создать условия для «идеальной» покупки,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мысленного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приобретения товара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владеть покупкой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желание возникло, надо показать возможности, которыми вы будете располагать после покупки.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действие переводит идеальную мысленную покупку в реальную.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62_sma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0" contrast="40000"/>
          </a:blip>
          <a:stretch>
            <a:fillRect/>
          </a:stretch>
        </p:blipFill>
        <p:spPr>
          <a:xfrm>
            <a:off x="857224" y="500042"/>
            <a:ext cx="7535209" cy="550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1"/>
            <a:ext cx="7858180" cy="392909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убеждение имеет широкий диапазон - от навязывания товара до ненавязчивого совета. Как и любое убеждение, такая реклама носит преимущественно вербальный характер.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-убеждение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использует различную аргументацию для доказательства того, что товар должен быть приобретен. Аргументы могут быть положительными типа " Если Вы приобретете этот товар, Вы получите преимущества перед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другими (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имеется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виду- не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приобретшими) в том-то и том-то" (обычно перечисляются все возможные , и сплошь и рядом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не возможные, блага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Аргументы могут также носить отрицательный характер типа " Если Вы не воспользуетесь услугами какой-то фирмы, то Вас в ближайшее время будут ожидать такие-то неприятности". Следует отметить, что люди сознательно ограждают себя от отрицательных эмоций и отвергают "страшные" рекламы. Самое сильное и опасное средство воздействия в рекламе на человека-внушение. Оно осуществляется зачастую на подсознательном уровне и в общем представляет собой средство подчинения человека свой воле.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ассмотреть психологию рекламы, её функции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в жизни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Обобщить текстовую информацию по теме «Психология рекламы» и отнести ее  содержание к понятиям, представлениям:  а)  рассмотреть понятие рекламы;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определить основные функции, цели и задачи рекламы;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выделить виды рекламы;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роль в жизни людей;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Использовать поисковый способ решения проблемы;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Оценить информацию с точки зрения ее целесообразности.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001056" cy="6072230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внушения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зависит от многих факторов, среди которых особенно важны два : свойства и состояние человека, которому что-либо внушают , и свойства человека, который внушает , т.е. свойства суггерента и суггестора. Люди же с невысоким уровнем образования и интеллекта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тревожные, социально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незрелые , эмоциональные обладают повышенной внушаемостью. Внушаемость может быть существенно повышена за счет факторов времени,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среды, технических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приемов. Например , у всех повышается внушаемость в экстремальных условиях : при болезнях, утомлении, дефиците времени. Усиливается внушаемость также во время массового предъявления информации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больших аудиториях. Эффект усиливается при необычности антуража: подсветка, пониженная освещенность , дымовые эффекты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запахи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Внушаемость может быть также увеличена при использовании авторитетного суггестора, т.е. человека, являющегося достаточно авторитетным для аудитории. Хорошо, если авторитетность совпадает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такими признаками, как манера говорить, держаться перед камерой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жестикулировать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Все это располагает аудиторию к доверию суггестору. В качестве суггестора часто выбирают одного из представителей аудитории,"одного из нас". Это позволяет добиться эффекта соучастия.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929618" cy="264320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Наконец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следует отметить еще два момента, которые могут сделать рекламу работающей: УМЕСТНОСТЬ И НЕОЖИДАННОСТЬ.  Уместность может иметь форму сезонного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соответствия (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 купальников  зимой вряд ли будет уместна),  национального , возрастного, полового, профессионального и пр.  В то же время уместная реклама должна быть и достаточно неожиданной, чтобы обратить на себя внимание  и не потеряться в потоке аналогичных реклам.   В сочетании уместности и неожиданности, в обдуманном выборе уровня воздействия на потребителя, в  профессиональном использовании рекламной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техники 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залог успешной рекламы.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JaXxo8g3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114906"/>
            <a:ext cx="4524366" cy="3419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929618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американских маркетологов при рекламе товара принята формула SOWT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 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означает достоинства товара, его силу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streight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потенциальные возможности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товара;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- обозначает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слабости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weitnesses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 - опасности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угрозы , которые могут возникнуть при рекламе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стороны конкурентов и потребителей.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Любому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рекламодателю надо четко представлять себе все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положительные, и отрицательные) качества товара , но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аудиторию надо выходить только с позитивом. Ни в коем случае не следует обращать внимание потребителей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недостатки, извиняться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поводу несовершенства конструкции, сомневаться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конкурентоспособности.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5716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Психология при выборе свойств рекламируемого товара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358246" cy="292893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 надо постараться не только найти все положительные свойства, но и проранжировать их с тем, чтобы в конце концов осталось не более 2-3 признаков, которые лягут в основу рекламы.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Довольно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рекламодатели делают акцент на одном привлекательном качестве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товара - его </a:t>
            </a:r>
            <a:r>
              <a:rPr lang="ru-RU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дешевизне.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Обычно для усиления воздействия те свойства товара , которые предварительно выделены как ведущие, показываются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гиперболизировано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явным преувеличением. Недостатки можно интерпретировать как достоинства товара, но для этого надо сочинить какой-то неожиданный ход , поставить рекламируемый товар в какие-то новые условия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свойства будут видны с другой стороны.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VJu5fqVCr0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1928794" y="214290"/>
            <a:ext cx="5246702" cy="349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858180" cy="5429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 потребителей устойчивое предпочтение товара, фирмы в зарубежной рекламной практике широко используется идея бренда (от английского "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"-"клеймом").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Брендинг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внедрение в сознание потребителя образа замаркированного определенным товарным знаком товара или семейства товаров.</a:t>
            </a:r>
          </a:p>
          <a:p>
            <a:endParaRPr lang="ru-RU" dirty="0"/>
          </a:p>
        </p:txBody>
      </p:sp>
      <p:pic>
        <p:nvPicPr>
          <p:cNvPr id="4" name="Рисунок 3" descr="brend_manager_63_b.jpg"/>
          <p:cNvPicPr/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2500298" y="2928934"/>
            <a:ext cx="4357718" cy="3540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00042"/>
            <a:ext cx="4000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условиях рынка интересы производителей перекрещиваются и даже становятся противоположными, как и интересы потребителей. Табачный, алкогольный бизнес и реклама вызывают протест всевозможных медицинских и общественных организаций, реклама меховых изделий вызывает бурю протестов со стороны обществ животных, а строительство новых портов и промышленных центров всегда сопряжено с экономическими идеями. В результате такое противопоставление рождает понятия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рекламы и контррекламы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GB5i53pN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0" y="785794"/>
            <a:ext cx="4048154" cy="2428892"/>
          </a:xfrm>
          <a:prstGeom prst="roundRect">
            <a:avLst>
              <a:gd name="adj" fmla="val 1387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71480"/>
            <a:ext cx="792961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Специфические виды рекламы по цели: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Контрреклама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опровержение ненадлежащей рекламы.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РФ предусмотрена в качестве наказания за ненадлежащую рекламу.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Антиреклама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информация, призванная не поднимать, а уменьшать интерес, либо дискредитировать товары, предприятия, товарные знаки. В России запрещена законом о рекламе.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Таким образом, на человека оказывает  огромное влияние  множество видов рекламы. Она различна и по-разному воздействует на потребителя в зависимости от цели рекламной кампании, рекламного носителя, способа выражения и многих других факторов.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38" y="115250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48" y="1214422"/>
            <a:ext cx="38576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рекламы в жизни людей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1472" y="3071810"/>
            <a:ext cx="800105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Каждый день  мы сталкиваемся с рекламой и редко задумываемся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том, как сделана реклама, что она собой представляет.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 рекламы  в современном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ограничена коммерческой деятельностью и рыночной экономикой, она давно стала значимой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экономики  и жизни общества.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Благодаря своему подсознательному воздействию, способна сформировать у потенциальных потребителей свои определенные предпочтения и таким образом ,способствовать  увеличению не только объемов общественного производства, но и влиять на социально-общественную среду , политическую сферу , образование и т.д.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mwW1R40yZ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428605"/>
            <a:ext cx="3214709" cy="2411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МАТЕРИАЛЫ ИЗ  СЛЕДУЮЩИХ ИСТОЧНИКОВ 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1.Уткин Э.А. Профессия-менеджер.М.,1992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2.ХизричР.,Питерс М.Предпринимательство. М.,1992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3.Пушкарев Н.С.Искусство рекламы.Казань,1992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4.Советы психолога менеджеру : Учеб. пособие/СПб  ГАСУ. СПб.,1994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5756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5.Мокшанцев, Р. И. Психология рекламы. / Р. 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Мокшанцев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М.: ИНФРА-М, 2007. – 230 с.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6.Ценев В. Психология рекламы: реклама, НЛП и 25-ый кадр / В.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Ценев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Бератор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2003. – 518 с.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7.Котлер, Ф. Основы маркетинга / Ф.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Пер. с англ. –М.: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Програсс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2000. – 815 с.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57148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 рекламы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англ.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psychology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reclame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Werbungpsychologie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Область психологии, изучающая организацию и эффективность воздействия на человека средств массовой коммуникации.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Социологический словарь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2910" y="2857496"/>
            <a:ext cx="7858180" cy="19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 рекламы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занимается оценкой нужд или ожиданий потребителей, создавая спрос на подлежащий сбыту продукт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зубной пасты до программы политического деятеля.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Психологическая энциклопедия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1"/>
            <a:ext cx="5072098" cy="26432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система мер целенаправленного воздействия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потребителей, формирующая и регулирующая движение товара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рынке.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появляется там, где есть обмен товарами, где есть конкуренция и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где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товаропроизводитель борется за своего покупателя и ищет свою нишу на рынке.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RHwMoJUsPic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3466849" y="2857496"/>
            <a:ext cx="5059886" cy="338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3786214" cy="4663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древняя спутница человека. В музеях Египта демонстрируются текстовые рекламы на папирусных свитках, а древние глашатаи на площадях городов своими криками сообщали толпящимся вокруг них людям новости торговой и политической жизни, образа государственного устройства, материальных возможностей.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51c9bda27c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0" contrast="-30000"/>
          </a:blip>
          <a:stretch>
            <a:fillRect/>
          </a:stretch>
        </p:blipFill>
        <p:spPr>
          <a:xfrm>
            <a:off x="642910" y="857232"/>
            <a:ext cx="3744416" cy="4314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и задачи рекламы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154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214290"/>
            <a:ext cx="45005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способам воздействия реклама может быть: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Рациональная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(предметная ) реклама информирует, обращаясь к разуму  покупателя. Она приводит аргументы, чтобы убедить его, свои доводы облекает в словесную форму, использует чертеж или рисунок для того, чтобы усилить впечатление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сказанного словами.</a:t>
            </a:r>
          </a:p>
        </p:txBody>
      </p:sp>
      <p:pic>
        <p:nvPicPr>
          <p:cNvPr id="4" name="Рисунок 3" descr="zXUAizLM4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1" y="500042"/>
            <a:ext cx="3914869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371475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(ассоциативная) реклама вызывает воспоминания.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наводит на мысль. Обращается к чувствам, эмоциям, подсознательному. Воздействует через ассоциацию идей и представлений. Ее самое эффективное средство — рисунок, цвет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меньшей степени — звук.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Одни рекламы являются чисто рациональными или чисто эмоциональными. Однако огромное количество рекламных сообщений, можно сказать абсолютное большинство, представляет собой комбинации этих двух видов.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Агрессивный или мягкий виды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рекламы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основном с фазой прохождения товара на рынке, но  в какой-то степени отражают особенности создателей рекламы и самой фирмы.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Защитная реклама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6786610" cy="857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собственная реклама,  прикрывающаяся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каким-либо общественным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даже государственным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лозунгом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nsia.jpg"/>
          <p:cNvPicPr>
            <a:picLocks noChangeAspect="1"/>
          </p:cNvPicPr>
          <p:nvPr/>
        </p:nvPicPr>
        <p:blipFill>
          <a:blip r:embed="rId2" cstate="print">
            <a:lum bright="-40000" contrast="-40000"/>
          </a:blip>
          <a:stretch>
            <a:fillRect/>
          </a:stretch>
        </p:blipFill>
        <p:spPr>
          <a:xfrm>
            <a:off x="683568" y="2562723"/>
            <a:ext cx="7888960" cy="374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1814</Words>
  <Application>Microsoft Office PowerPoint</Application>
  <PresentationFormat>Экран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Реклама- древняя спутница человека. В музеях Египта демонстрируются текстовые рекламы на папирусных свитках, а древние глашатаи на площадях городов своими криками сообщали толпящимся вокруг них людям новости торговой и политической жизни, образа государственного устройства, материальных возможностей.  </vt:lpstr>
      <vt:lpstr>Основные функции и задачи рекламы</vt:lpstr>
      <vt:lpstr>Презентация PowerPoint</vt:lpstr>
      <vt:lpstr>Агрессивный или мягкий виды рекламы связаны в основном с фазой прохождения товара на рынке, но  в какой-то степени отражают особенности создателей рекламы и самой фирмы. </vt:lpstr>
      <vt:lpstr>Защитная реклама</vt:lpstr>
      <vt:lpstr>Скрытая реклама</vt:lpstr>
      <vt:lpstr>Личная и безличная реклама</vt:lpstr>
      <vt:lpstr>Сравнительная реклама</vt:lpstr>
      <vt:lpstr>Разнородный и однородный виды рекламы  связаны с использованием одного или нескольких коммуникационных каналов</vt:lpstr>
      <vt:lpstr>Презентация PowerPoint</vt:lpstr>
      <vt:lpstr>Психологические механизмы воздействия рекламы</vt:lpstr>
      <vt:lpstr>Структура мотивов, по исследованиям американского психолога  Абрахама Маслоу</vt:lpstr>
      <vt:lpstr>При рассмотрении вопроса о психологических механизмах рекламного воздействия  целесообразно использовать аббревиатуру AIDA.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eMachines Customer</dc:creator>
  <cp:lastModifiedBy>Школа</cp:lastModifiedBy>
  <cp:revision>69</cp:revision>
  <dcterms:created xsi:type="dcterms:W3CDTF">2014-02-18T14:59:40Z</dcterms:created>
  <dcterms:modified xsi:type="dcterms:W3CDTF">2023-02-21T03:51:12Z</dcterms:modified>
</cp:coreProperties>
</file>