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5"/>
  </p:handoutMasterIdLst>
  <p:sldIdLst>
    <p:sldId id="256" r:id="rId2"/>
    <p:sldId id="278" r:id="rId3"/>
    <p:sldId id="279" r:id="rId4"/>
    <p:sldId id="280" r:id="rId5"/>
    <p:sldId id="260" r:id="rId6"/>
    <p:sldId id="264" r:id="rId7"/>
    <p:sldId id="270" r:id="rId8"/>
    <p:sldId id="261" r:id="rId9"/>
    <p:sldId id="262" r:id="rId10"/>
    <p:sldId id="274" r:id="rId11"/>
    <p:sldId id="267" r:id="rId12"/>
    <p:sldId id="281" r:id="rId13"/>
    <p:sldId id="282" r:id="rId14"/>
    <p:sldId id="283" r:id="rId15"/>
    <p:sldId id="284" r:id="rId16"/>
    <p:sldId id="285" r:id="rId17"/>
    <p:sldId id="263" r:id="rId18"/>
    <p:sldId id="265" r:id="rId19"/>
    <p:sldId id="286" r:id="rId20"/>
    <p:sldId id="287" r:id="rId21"/>
    <p:sldId id="288" r:id="rId22"/>
    <p:sldId id="276" r:id="rId23"/>
    <p:sldId id="289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87518-B0FE-4D4B-BFA0-43CB7CA945B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985588-EC66-4C7D-BF6D-C81C18B956BF}">
      <dgm:prSet phldrT="[Текст]"/>
      <dgm:spPr/>
      <dgm:t>
        <a:bodyPr/>
        <a:lstStyle/>
        <a:p>
          <a:r>
            <a:rPr lang="ru-RU" dirty="0" smtClean="0"/>
            <a:t>Государственный бюджет- расходы</a:t>
          </a:r>
          <a:endParaRPr lang="ru-RU" dirty="0"/>
        </a:p>
      </dgm:t>
    </dgm:pt>
    <dgm:pt modelId="{2EE53D0C-8734-4A38-B019-1BFA500C1CCD}" type="parTrans" cxnId="{E6997031-773E-48EF-9B39-BD99EBEB8120}">
      <dgm:prSet/>
      <dgm:spPr/>
      <dgm:t>
        <a:bodyPr/>
        <a:lstStyle/>
        <a:p>
          <a:endParaRPr lang="ru-RU"/>
        </a:p>
      </dgm:t>
    </dgm:pt>
    <dgm:pt modelId="{67A3375F-DE34-4B35-B005-1E88FD985AF9}" type="sibTrans" cxnId="{E6997031-773E-48EF-9B39-BD99EBEB8120}">
      <dgm:prSet/>
      <dgm:spPr/>
      <dgm:t>
        <a:bodyPr/>
        <a:lstStyle/>
        <a:p>
          <a:endParaRPr lang="ru-RU"/>
        </a:p>
      </dgm:t>
    </dgm:pt>
    <dgm:pt modelId="{6EE23A42-0E73-43BF-B40A-ECACF275365C}">
      <dgm:prSet phldrT="[Текст]"/>
      <dgm:spPr/>
      <dgm:t>
        <a:bodyPr/>
        <a:lstStyle/>
        <a:p>
          <a:r>
            <a:rPr lang="ru-RU" dirty="0" smtClean="0"/>
            <a:t>Школы, больницы, детские сады, детские дома</a:t>
          </a:r>
          <a:endParaRPr lang="ru-RU" dirty="0"/>
        </a:p>
      </dgm:t>
    </dgm:pt>
    <dgm:pt modelId="{65BE8012-EBFE-4219-B019-60C7A9711A21}" type="parTrans" cxnId="{2D572C99-BC3A-429E-8C18-F090C4187246}">
      <dgm:prSet/>
      <dgm:spPr/>
      <dgm:t>
        <a:bodyPr/>
        <a:lstStyle/>
        <a:p>
          <a:endParaRPr lang="ru-RU"/>
        </a:p>
      </dgm:t>
    </dgm:pt>
    <dgm:pt modelId="{F35BB312-A5A7-414C-9578-C88719C62CA9}" type="sibTrans" cxnId="{2D572C99-BC3A-429E-8C18-F090C4187246}">
      <dgm:prSet/>
      <dgm:spPr/>
      <dgm:t>
        <a:bodyPr/>
        <a:lstStyle/>
        <a:p>
          <a:endParaRPr lang="ru-RU"/>
        </a:p>
      </dgm:t>
    </dgm:pt>
    <dgm:pt modelId="{BC2DCD00-C6EB-403D-A63D-5D0B4B50946E}">
      <dgm:prSet phldrT="[Текст]"/>
      <dgm:spPr/>
      <dgm:t>
        <a:bodyPr/>
        <a:lstStyle/>
        <a:p>
          <a:r>
            <a:rPr lang="ru-RU" dirty="0" smtClean="0"/>
            <a:t>Дороги</a:t>
          </a:r>
          <a:endParaRPr lang="ru-RU" dirty="0"/>
        </a:p>
      </dgm:t>
    </dgm:pt>
    <dgm:pt modelId="{D9F9B795-5DC1-492B-A4F4-EE177BAD34FB}" type="parTrans" cxnId="{430D46AE-C26E-4594-8648-2C615E1E54BD}">
      <dgm:prSet/>
      <dgm:spPr/>
      <dgm:t>
        <a:bodyPr/>
        <a:lstStyle/>
        <a:p>
          <a:endParaRPr lang="ru-RU"/>
        </a:p>
      </dgm:t>
    </dgm:pt>
    <dgm:pt modelId="{FC8FC128-2D25-474D-8B99-3166B816BBE5}" type="sibTrans" cxnId="{430D46AE-C26E-4594-8648-2C615E1E54BD}">
      <dgm:prSet/>
      <dgm:spPr/>
      <dgm:t>
        <a:bodyPr/>
        <a:lstStyle/>
        <a:p>
          <a:endParaRPr lang="ru-RU"/>
        </a:p>
      </dgm:t>
    </dgm:pt>
    <dgm:pt modelId="{04B0578D-313C-4D25-92C7-34D5C7E8FF31}">
      <dgm:prSet phldrT="[Текст]"/>
      <dgm:spPr/>
      <dgm:t>
        <a:bodyPr/>
        <a:lstStyle/>
        <a:p>
          <a:r>
            <a:rPr lang="ru-RU" dirty="0" smtClean="0"/>
            <a:t>Армия</a:t>
          </a:r>
          <a:endParaRPr lang="ru-RU" dirty="0"/>
        </a:p>
      </dgm:t>
    </dgm:pt>
    <dgm:pt modelId="{93B1940B-AE3A-4EF6-80A6-877BC91325B6}" type="parTrans" cxnId="{877C8C37-1B61-4ACC-A098-9B621E7012FB}">
      <dgm:prSet/>
      <dgm:spPr/>
      <dgm:t>
        <a:bodyPr/>
        <a:lstStyle/>
        <a:p>
          <a:endParaRPr lang="ru-RU"/>
        </a:p>
      </dgm:t>
    </dgm:pt>
    <dgm:pt modelId="{E4805B46-639E-47CB-8FBD-16C32E32E459}" type="sibTrans" cxnId="{877C8C37-1B61-4ACC-A098-9B621E7012FB}">
      <dgm:prSet/>
      <dgm:spPr/>
      <dgm:t>
        <a:bodyPr/>
        <a:lstStyle/>
        <a:p>
          <a:endParaRPr lang="ru-RU"/>
        </a:p>
      </dgm:t>
    </dgm:pt>
    <dgm:pt modelId="{36A59DDE-2379-4CC8-B29B-7C8F8E6A58BD}">
      <dgm:prSet/>
      <dgm:spPr/>
      <dgm:t>
        <a:bodyPr/>
        <a:lstStyle/>
        <a:p>
          <a:r>
            <a:rPr lang="ru-RU" dirty="0" smtClean="0"/>
            <a:t>Организация отдыха и спорта</a:t>
          </a:r>
          <a:endParaRPr lang="ru-RU" dirty="0"/>
        </a:p>
      </dgm:t>
    </dgm:pt>
    <dgm:pt modelId="{E2231A50-607B-427E-9998-A467D5CEBA48}" type="parTrans" cxnId="{4C22AB83-752E-40DD-92F9-7DB60E77AD2B}">
      <dgm:prSet/>
      <dgm:spPr/>
      <dgm:t>
        <a:bodyPr/>
        <a:lstStyle/>
        <a:p>
          <a:endParaRPr lang="ru-RU"/>
        </a:p>
      </dgm:t>
    </dgm:pt>
    <dgm:pt modelId="{EF4D0ED9-FC27-49DC-AED2-F454021F615C}" type="sibTrans" cxnId="{4C22AB83-752E-40DD-92F9-7DB60E77AD2B}">
      <dgm:prSet/>
      <dgm:spPr/>
      <dgm:t>
        <a:bodyPr/>
        <a:lstStyle/>
        <a:p>
          <a:endParaRPr lang="ru-RU"/>
        </a:p>
      </dgm:t>
    </dgm:pt>
    <dgm:pt modelId="{3BAF58B8-6807-4BD9-8054-F68B7471D772}">
      <dgm:prSet/>
      <dgm:spPr/>
      <dgm:t>
        <a:bodyPr/>
        <a:lstStyle/>
        <a:p>
          <a:r>
            <a:rPr lang="ru-RU" dirty="0" smtClean="0"/>
            <a:t>Пенсии, заработные платы</a:t>
          </a:r>
          <a:endParaRPr lang="ru-RU" dirty="0"/>
        </a:p>
      </dgm:t>
    </dgm:pt>
    <dgm:pt modelId="{60ADB04A-FAA6-4CF7-9B6F-E6C4D943C934}" type="parTrans" cxnId="{F2B9474E-D4C8-4C4C-AB2B-15EB6D1E47B9}">
      <dgm:prSet/>
      <dgm:spPr/>
      <dgm:t>
        <a:bodyPr/>
        <a:lstStyle/>
        <a:p>
          <a:endParaRPr lang="ru-RU"/>
        </a:p>
      </dgm:t>
    </dgm:pt>
    <dgm:pt modelId="{9A9A725B-D88D-4ECA-9C0E-609F9FDD87C8}" type="sibTrans" cxnId="{F2B9474E-D4C8-4C4C-AB2B-15EB6D1E47B9}">
      <dgm:prSet/>
      <dgm:spPr/>
      <dgm:t>
        <a:bodyPr/>
        <a:lstStyle/>
        <a:p>
          <a:endParaRPr lang="ru-RU"/>
        </a:p>
      </dgm:t>
    </dgm:pt>
    <dgm:pt modelId="{4F6013C6-987F-4392-8BE2-155F371CA1B4}" type="pres">
      <dgm:prSet presAssocID="{EEA87518-B0FE-4D4B-BFA0-43CB7CA945B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B4BF0-3663-4454-AEC2-CAD62E7A0718}" type="pres">
      <dgm:prSet presAssocID="{0B985588-EC66-4C7D-BF6D-C81C18B956BF}" presName="root1" presStyleCnt="0"/>
      <dgm:spPr/>
    </dgm:pt>
    <dgm:pt modelId="{B601DBBE-D200-412E-8245-738731CAA829}" type="pres">
      <dgm:prSet presAssocID="{0B985588-EC66-4C7D-BF6D-C81C18B956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C4842E-03EE-4325-A6A6-DA37B472936E}" type="pres">
      <dgm:prSet presAssocID="{0B985588-EC66-4C7D-BF6D-C81C18B956BF}" presName="level2hierChild" presStyleCnt="0"/>
      <dgm:spPr/>
    </dgm:pt>
    <dgm:pt modelId="{33107602-C7E9-43A7-8580-3BD756020B5F}" type="pres">
      <dgm:prSet presAssocID="{65BE8012-EBFE-4219-B019-60C7A9711A2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5B1293C-93E5-4725-9AAC-0462BB2893FA}" type="pres">
      <dgm:prSet presAssocID="{65BE8012-EBFE-4219-B019-60C7A9711A2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AE10035-326C-4367-BF04-C3630C36518C}" type="pres">
      <dgm:prSet presAssocID="{6EE23A42-0E73-43BF-B40A-ECACF275365C}" presName="root2" presStyleCnt="0"/>
      <dgm:spPr/>
    </dgm:pt>
    <dgm:pt modelId="{46D7F502-8DDA-4B5D-B0B5-EF2E871B4B26}" type="pres">
      <dgm:prSet presAssocID="{6EE23A42-0E73-43BF-B40A-ECACF275365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8431E-9EE2-4844-A2A3-7742704064EA}" type="pres">
      <dgm:prSet presAssocID="{6EE23A42-0E73-43BF-B40A-ECACF275365C}" presName="level3hierChild" presStyleCnt="0"/>
      <dgm:spPr/>
    </dgm:pt>
    <dgm:pt modelId="{56F09C6C-72F2-444D-97E3-D7A1BEA40C6C}" type="pres">
      <dgm:prSet presAssocID="{D9F9B795-5DC1-492B-A4F4-EE177BAD34F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34C6926-C076-490B-A6E4-E9CAEAD7CF96}" type="pres">
      <dgm:prSet presAssocID="{D9F9B795-5DC1-492B-A4F4-EE177BAD34F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9A449EC-99F6-4867-8A49-822051D0E6B8}" type="pres">
      <dgm:prSet presAssocID="{BC2DCD00-C6EB-403D-A63D-5D0B4B50946E}" presName="root2" presStyleCnt="0"/>
      <dgm:spPr/>
    </dgm:pt>
    <dgm:pt modelId="{7995DC6A-460C-4E8C-BD45-0D43B393D653}" type="pres">
      <dgm:prSet presAssocID="{BC2DCD00-C6EB-403D-A63D-5D0B4B50946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0FD902-8837-466C-BB3D-2FDCD7990ACE}" type="pres">
      <dgm:prSet presAssocID="{BC2DCD00-C6EB-403D-A63D-5D0B4B50946E}" presName="level3hierChild" presStyleCnt="0"/>
      <dgm:spPr/>
    </dgm:pt>
    <dgm:pt modelId="{8DC1F062-0516-45E9-858E-E6949463CD71}" type="pres">
      <dgm:prSet presAssocID="{93B1940B-AE3A-4EF6-80A6-877BC91325B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3461FCC-F39B-4CBC-A5BF-26288883151F}" type="pres">
      <dgm:prSet presAssocID="{93B1940B-AE3A-4EF6-80A6-877BC91325B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97CADF-B4DE-4371-97F4-2CEB2C2D5F7D}" type="pres">
      <dgm:prSet presAssocID="{04B0578D-313C-4D25-92C7-34D5C7E8FF31}" presName="root2" presStyleCnt="0"/>
      <dgm:spPr/>
    </dgm:pt>
    <dgm:pt modelId="{236997F7-B423-4C2F-B696-6AB6AFBB2A11}" type="pres">
      <dgm:prSet presAssocID="{04B0578D-313C-4D25-92C7-34D5C7E8FF31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D735E-3B8A-4D20-A3FF-2D33CFB436C3}" type="pres">
      <dgm:prSet presAssocID="{04B0578D-313C-4D25-92C7-34D5C7E8FF31}" presName="level3hierChild" presStyleCnt="0"/>
      <dgm:spPr/>
    </dgm:pt>
    <dgm:pt modelId="{84B52286-C15A-4F0C-8A62-1851DE68168B}" type="pres">
      <dgm:prSet presAssocID="{E2231A50-607B-427E-9998-A467D5CEBA48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8D9689C-02A7-43CD-BE1C-53E1F413663E}" type="pres">
      <dgm:prSet presAssocID="{E2231A50-607B-427E-9998-A467D5CEBA4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AB5D078-B020-441B-BE3C-CF2B71B3B1AC}" type="pres">
      <dgm:prSet presAssocID="{36A59DDE-2379-4CC8-B29B-7C8F8E6A58BD}" presName="root2" presStyleCnt="0"/>
      <dgm:spPr/>
    </dgm:pt>
    <dgm:pt modelId="{BC6EBE57-E6DC-40A4-9FC7-EC834C477857}" type="pres">
      <dgm:prSet presAssocID="{36A59DDE-2379-4CC8-B29B-7C8F8E6A58B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5A412-256F-4159-8F15-2D266355CD3F}" type="pres">
      <dgm:prSet presAssocID="{36A59DDE-2379-4CC8-B29B-7C8F8E6A58BD}" presName="level3hierChild" presStyleCnt="0"/>
      <dgm:spPr/>
    </dgm:pt>
    <dgm:pt modelId="{DF2A7E6D-5A56-4409-9738-9351D71BADE5}" type="pres">
      <dgm:prSet presAssocID="{60ADB04A-FAA6-4CF7-9B6F-E6C4D943C93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2D526E7F-63C7-4A75-BF84-D9CFC4AB4DED}" type="pres">
      <dgm:prSet presAssocID="{60ADB04A-FAA6-4CF7-9B6F-E6C4D943C93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CA95455-1F64-4246-9E8B-C1C7EB2023E8}" type="pres">
      <dgm:prSet presAssocID="{3BAF58B8-6807-4BD9-8054-F68B7471D772}" presName="root2" presStyleCnt="0"/>
      <dgm:spPr/>
    </dgm:pt>
    <dgm:pt modelId="{42C6D1BB-6FF8-4FE0-8308-28779DFBEED5}" type="pres">
      <dgm:prSet presAssocID="{3BAF58B8-6807-4BD9-8054-F68B7471D77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70166-FAEB-46D5-AD7B-7B6C282BCC1B}" type="pres">
      <dgm:prSet presAssocID="{3BAF58B8-6807-4BD9-8054-F68B7471D772}" presName="level3hierChild" presStyleCnt="0"/>
      <dgm:spPr/>
    </dgm:pt>
  </dgm:ptLst>
  <dgm:cxnLst>
    <dgm:cxn modelId="{5BAA05F9-2E9A-4ABD-87A6-1121072DFF1A}" type="presOf" srcId="{3BAF58B8-6807-4BD9-8054-F68B7471D772}" destId="{42C6D1BB-6FF8-4FE0-8308-28779DFBEED5}" srcOrd="0" destOrd="0" presId="urn:microsoft.com/office/officeart/2008/layout/HorizontalMultiLevelHierarchy"/>
    <dgm:cxn modelId="{877C8C37-1B61-4ACC-A098-9B621E7012FB}" srcId="{0B985588-EC66-4C7D-BF6D-C81C18B956BF}" destId="{04B0578D-313C-4D25-92C7-34D5C7E8FF31}" srcOrd="2" destOrd="0" parTransId="{93B1940B-AE3A-4EF6-80A6-877BC91325B6}" sibTransId="{E4805B46-639E-47CB-8FBD-16C32E32E459}"/>
    <dgm:cxn modelId="{430D46AE-C26E-4594-8648-2C615E1E54BD}" srcId="{0B985588-EC66-4C7D-BF6D-C81C18B956BF}" destId="{BC2DCD00-C6EB-403D-A63D-5D0B4B50946E}" srcOrd="1" destOrd="0" parTransId="{D9F9B795-5DC1-492B-A4F4-EE177BAD34FB}" sibTransId="{FC8FC128-2D25-474D-8B99-3166B816BBE5}"/>
    <dgm:cxn modelId="{9F56B4FF-8B87-47CF-A163-01305D1BD7C4}" type="presOf" srcId="{93B1940B-AE3A-4EF6-80A6-877BC91325B6}" destId="{8DC1F062-0516-45E9-858E-E6949463CD71}" srcOrd="0" destOrd="0" presId="urn:microsoft.com/office/officeart/2008/layout/HorizontalMultiLevelHierarchy"/>
    <dgm:cxn modelId="{7FADC4F0-79D4-4933-B323-63A604B1F2C9}" type="presOf" srcId="{04B0578D-313C-4D25-92C7-34D5C7E8FF31}" destId="{236997F7-B423-4C2F-B696-6AB6AFBB2A11}" srcOrd="0" destOrd="0" presId="urn:microsoft.com/office/officeart/2008/layout/HorizontalMultiLevelHierarchy"/>
    <dgm:cxn modelId="{6A6A774A-7097-4C75-AA7E-C30255224BD1}" type="presOf" srcId="{65BE8012-EBFE-4219-B019-60C7A9711A21}" destId="{33107602-C7E9-43A7-8580-3BD756020B5F}" srcOrd="0" destOrd="0" presId="urn:microsoft.com/office/officeart/2008/layout/HorizontalMultiLevelHierarchy"/>
    <dgm:cxn modelId="{2D572C99-BC3A-429E-8C18-F090C4187246}" srcId="{0B985588-EC66-4C7D-BF6D-C81C18B956BF}" destId="{6EE23A42-0E73-43BF-B40A-ECACF275365C}" srcOrd="0" destOrd="0" parTransId="{65BE8012-EBFE-4219-B019-60C7A9711A21}" sibTransId="{F35BB312-A5A7-414C-9578-C88719C62CA9}"/>
    <dgm:cxn modelId="{B6E4C2AD-AFBE-4717-958B-BE86E148693D}" type="presOf" srcId="{0B985588-EC66-4C7D-BF6D-C81C18B956BF}" destId="{B601DBBE-D200-412E-8245-738731CAA829}" srcOrd="0" destOrd="0" presId="urn:microsoft.com/office/officeart/2008/layout/HorizontalMultiLevelHierarchy"/>
    <dgm:cxn modelId="{E64D2FBC-D526-423E-8B4D-36884B6E3F05}" type="presOf" srcId="{E2231A50-607B-427E-9998-A467D5CEBA48}" destId="{E8D9689C-02A7-43CD-BE1C-53E1F413663E}" srcOrd="1" destOrd="0" presId="urn:microsoft.com/office/officeart/2008/layout/HorizontalMultiLevelHierarchy"/>
    <dgm:cxn modelId="{62C01BC6-F162-4B80-9292-9965752EB5E2}" type="presOf" srcId="{D9F9B795-5DC1-492B-A4F4-EE177BAD34FB}" destId="{56F09C6C-72F2-444D-97E3-D7A1BEA40C6C}" srcOrd="0" destOrd="0" presId="urn:microsoft.com/office/officeart/2008/layout/HorizontalMultiLevelHierarchy"/>
    <dgm:cxn modelId="{B51F6D9E-845C-40EC-981F-82702EF9EA99}" type="presOf" srcId="{EEA87518-B0FE-4D4B-BFA0-43CB7CA945B4}" destId="{4F6013C6-987F-4392-8BE2-155F371CA1B4}" srcOrd="0" destOrd="0" presId="urn:microsoft.com/office/officeart/2008/layout/HorizontalMultiLevelHierarchy"/>
    <dgm:cxn modelId="{B81BAADB-0D35-475C-B97D-CAD7FB354255}" type="presOf" srcId="{6EE23A42-0E73-43BF-B40A-ECACF275365C}" destId="{46D7F502-8DDA-4B5D-B0B5-EF2E871B4B26}" srcOrd="0" destOrd="0" presId="urn:microsoft.com/office/officeart/2008/layout/HorizontalMultiLevelHierarchy"/>
    <dgm:cxn modelId="{2781B762-DC17-4657-9049-E50286228444}" type="presOf" srcId="{60ADB04A-FAA6-4CF7-9B6F-E6C4D943C934}" destId="{DF2A7E6D-5A56-4409-9738-9351D71BADE5}" srcOrd="0" destOrd="0" presId="urn:microsoft.com/office/officeart/2008/layout/HorizontalMultiLevelHierarchy"/>
    <dgm:cxn modelId="{39DFCEC6-D60F-4030-885F-F14E17CD32FB}" type="presOf" srcId="{65BE8012-EBFE-4219-B019-60C7A9711A21}" destId="{35B1293C-93E5-4725-9AAC-0462BB2893FA}" srcOrd="1" destOrd="0" presId="urn:microsoft.com/office/officeart/2008/layout/HorizontalMultiLevelHierarchy"/>
    <dgm:cxn modelId="{B8B65B65-1CFC-467E-A20F-1B861B70DD15}" type="presOf" srcId="{93B1940B-AE3A-4EF6-80A6-877BC91325B6}" destId="{33461FCC-F39B-4CBC-A5BF-26288883151F}" srcOrd="1" destOrd="0" presId="urn:microsoft.com/office/officeart/2008/layout/HorizontalMultiLevelHierarchy"/>
    <dgm:cxn modelId="{F2B9474E-D4C8-4C4C-AB2B-15EB6D1E47B9}" srcId="{0B985588-EC66-4C7D-BF6D-C81C18B956BF}" destId="{3BAF58B8-6807-4BD9-8054-F68B7471D772}" srcOrd="4" destOrd="0" parTransId="{60ADB04A-FAA6-4CF7-9B6F-E6C4D943C934}" sibTransId="{9A9A725B-D88D-4ECA-9C0E-609F9FDD87C8}"/>
    <dgm:cxn modelId="{6893488F-A336-47D7-B066-03935198D893}" type="presOf" srcId="{E2231A50-607B-427E-9998-A467D5CEBA48}" destId="{84B52286-C15A-4F0C-8A62-1851DE68168B}" srcOrd="0" destOrd="0" presId="urn:microsoft.com/office/officeart/2008/layout/HorizontalMultiLevelHierarchy"/>
    <dgm:cxn modelId="{F1D41486-571C-4ADC-A331-6227DD16C86F}" type="presOf" srcId="{60ADB04A-FAA6-4CF7-9B6F-E6C4D943C934}" destId="{2D526E7F-63C7-4A75-BF84-D9CFC4AB4DED}" srcOrd="1" destOrd="0" presId="urn:microsoft.com/office/officeart/2008/layout/HorizontalMultiLevelHierarchy"/>
    <dgm:cxn modelId="{76746254-2503-4570-A9D1-FAF5FDD36F62}" type="presOf" srcId="{D9F9B795-5DC1-492B-A4F4-EE177BAD34FB}" destId="{034C6926-C076-490B-A6E4-E9CAEAD7CF96}" srcOrd="1" destOrd="0" presId="urn:microsoft.com/office/officeart/2008/layout/HorizontalMultiLevelHierarchy"/>
    <dgm:cxn modelId="{E6997031-773E-48EF-9B39-BD99EBEB8120}" srcId="{EEA87518-B0FE-4D4B-BFA0-43CB7CA945B4}" destId="{0B985588-EC66-4C7D-BF6D-C81C18B956BF}" srcOrd="0" destOrd="0" parTransId="{2EE53D0C-8734-4A38-B019-1BFA500C1CCD}" sibTransId="{67A3375F-DE34-4B35-B005-1E88FD985AF9}"/>
    <dgm:cxn modelId="{9F4A8AA4-233D-41DF-859C-E739601D273A}" type="presOf" srcId="{36A59DDE-2379-4CC8-B29B-7C8F8E6A58BD}" destId="{BC6EBE57-E6DC-40A4-9FC7-EC834C477857}" srcOrd="0" destOrd="0" presId="urn:microsoft.com/office/officeart/2008/layout/HorizontalMultiLevelHierarchy"/>
    <dgm:cxn modelId="{4D004F53-E69D-4811-9665-2DC675B8C17F}" type="presOf" srcId="{BC2DCD00-C6EB-403D-A63D-5D0B4B50946E}" destId="{7995DC6A-460C-4E8C-BD45-0D43B393D653}" srcOrd="0" destOrd="0" presId="urn:microsoft.com/office/officeart/2008/layout/HorizontalMultiLevelHierarchy"/>
    <dgm:cxn modelId="{4C22AB83-752E-40DD-92F9-7DB60E77AD2B}" srcId="{0B985588-EC66-4C7D-BF6D-C81C18B956BF}" destId="{36A59DDE-2379-4CC8-B29B-7C8F8E6A58BD}" srcOrd="3" destOrd="0" parTransId="{E2231A50-607B-427E-9998-A467D5CEBA48}" sibTransId="{EF4D0ED9-FC27-49DC-AED2-F454021F615C}"/>
    <dgm:cxn modelId="{886CD934-7EA6-42FC-9AA7-48DC4BE3053F}" type="presParOf" srcId="{4F6013C6-987F-4392-8BE2-155F371CA1B4}" destId="{A8EB4BF0-3663-4454-AEC2-CAD62E7A0718}" srcOrd="0" destOrd="0" presId="urn:microsoft.com/office/officeart/2008/layout/HorizontalMultiLevelHierarchy"/>
    <dgm:cxn modelId="{F3337ACC-ACC0-48A3-BF67-7DD476431CDF}" type="presParOf" srcId="{A8EB4BF0-3663-4454-AEC2-CAD62E7A0718}" destId="{B601DBBE-D200-412E-8245-738731CAA829}" srcOrd="0" destOrd="0" presId="urn:microsoft.com/office/officeart/2008/layout/HorizontalMultiLevelHierarchy"/>
    <dgm:cxn modelId="{F49EDFD0-8469-457F-9439-DD3FAFC4DEA1}" type="presParOf" srcId="{A8EB4BF0-3663-4454-AEC2-CAD62E7A0718}" destId="{50C4842E-03EE-4325-A6A6-DA37B472936E}" srcOrd="1" destOrd="0" presId="urn:microsoft.com/office/officeart/2008/layout/HorizontalMultiLevelHierarchy"/>
    <dgm:cxn modelId="{0A457526-AE23-469C-9800-259292933AD1}" type="presParOf" srcId="{50C4842E-03EE-4325-A6A6-DA37B472936E}" destId="{33107602-C7E9-43A7-8580-3BD756020B5F}" srcOrd="0" destOrd="0" presId="urn:microsoft.com/office/officeart/2008/layout/HorizontalMultiLevelHierarchy"/>
    <dgm:cxn modelId="{9F327382-3F37-4533-9DAC-D5CEACDB4F0E}" type="presParOf" srcId="{33107602-C7E9-43A7-8580-3BD756020B5F}" destId="{35B1293C-93E5-4725-9AAC-0462BB2893FA}" srcOrd="0" destOrd="0" presId="urn:microsoft.com/office/officeart/2008/layout/HorizontalMultiLevelHierarchy"/>
    <dgm:cxn modelId="{35A560E7-6367-4279-BA11-8B08EC489CFC}" type="presParOf" srcId="{50C4842E-03EE-4325-A6A6-DA37B472936E}" destId="{EAE10035-326C-4367-BF04-C3630C36518C}" srcOrd="1" destOrd="0" presId="urn:microsoft.com/office/officeart/2008/layout/HorizontalMultiLevelHierarchy"/>
    <dgm:cxn modelId="{20634A71-5690-4BB4-92CF-C4315108C49B}" type="presParOf" srcId="{EAE10035-326C-4367-BF04-C3630C36518C}" destId="{46D7F502-8DDA-4B5D-B0B5-EF2E871B4B26}" srcOrd="0" destOrd="0" presId="urn:microsoft.com/office/officeart/2008/layout/HorizontalMultiLevelHierarchy"/>
    <dgm:cxn modelId="{ED464429-0F13-4553-AC67-59ABD45AF377}" type="presParOf" srcId="{EAE10035-326C-4367-BF04-C3630C36518C}" destId="{C118431E-9EE2-4844-A2A3-7742704064EA}" srcOrd="1" destOrd="0" presId="urn:microsoft.com/office/officeart/2008/layout/HorizontalMultiLevelHierarchy"/>
    <dgm:cxn modelId="{DB473B9C-1DA9-43CB-915F-8CB0408BA5AA}" type="presParOf" srcId="{50C4842E-03EE-4325-A6A6-DA37B472936E}" destId="{56F09C6C-72F2-444D-97E3-D7A1BEA40C6C}" srcOrd="2" destOrd="0" presId="urn:microsoft.com/office/officeart/2008/layout/HorizontalMultiLevelHierarchy"/>
    <dgm:cxn modelId="{C1B97523-F108-4109-89E8-C590C2ADF13F}" type="presParOf" srcId="{56F09C6C-72F2-444D-97E3-D7A1BEA40C6C}" destId="{034C6926-C076-490B-A6E4-E9CAEAD7CF96}" srcOrd="0" destOrd="0" presId="urn:microsoft.com/office/officeart/2008/layout/HorizontalMultiLevelHierarchy"/>
    <dgm:cxn modelId="{33F006E6-3FE4-4D9D-82BC-3CF5F6519241}" type="presParOf" srcId="{50C4842E-03EE-4325-A6A6-DA37B472936E}" destId="{19A449EC-99F6-4867-8A49-822051D0E6B8}" srcOrd="3" destOrd="0" presId="urn:microsoft.com/office/officeart/2008/layout/HorizontalMultiLevelHierarchy"/>
    <dgm:cxn modelId="{A3A12DD8-5D94-42F5-A765-298208BF136D}" type="presParOf" srcId="{19A449EC-99F6-4867-8A49-822051D0E6B8}" destId="{7995DC6A-460C-4E8C-BD45-0D43B393D653}" srcOrd="0" destOrd="0" presId="urn:microsoft.com/office/officeart/2008/layout/HorizontalMultiLevelHierarchy"/>
    <dgm:cxn modelId="{8868D7FC-1663-4A95-8548-E4E962A687EA}" type="presParOf" srcId="{19A449EC-99F6-4867-8A49-822051D0E6B8}" destId="{220FD902-8837-466C-BB3D-2FDCD7990ACE}" srcOrd="1" destOrd="0" presId="urn:microsoft.com/office/officeart/2008/layout/HorizontalMultiLevelHierarchy"/>
    <dgm:cxn modelId="{8E56D29B-46E0-43E0-BE81-8B4097FA7F39}" type="presParOf" srcId="{50C4842E-03EE-4325-A6A6-DA37B472936E}" destId="{8DC1F062-0516-45E9-858E-E6949463CD71}" srcOrd="4" destOrd="0" presId="urn:microsoft.com/office/officeart/2008/layout/HorizontalMultiLevelHierarchy"/>
    <dgm:cxn modelId="{980B6143-C5EC-4822-A6F3-20BDAC9DF838}" type="presParOf" srcId="{8DC1F062-0516-45E9-858E-E6949463CD71}" destId="{33461FCC-F39B-4CBC-A5BF-26288883151F}" srcOrd="0" destOrd="0" presId="urn:microsoft.com/office/officeart/2008/layout/HorizontalMultiLevelHierarchy"/>
    <dgm:cxn modelId="{03FDD1C3-3618-41A4-8B88-8EBEAD7EDAA2}" type="presParOf" srcId="{50C4842E-03EE-4325-A6A6-DA37B472936E}" destId="{6497CADF-B4DE-4371-97F4-2CEB2C2D5F7D}" srcOrd="5" destOrd="0" presId="urn:microsoft.com/office/officeart/2008/layout/HorizontalMultiLevelHierarchy"/>
    <dgm:cxn modelId="{BDA78533-0AD3-4BF8-928F-487BD5F64CD8}" type="presParOf" srcId="{6497CADF-B4DE-4371-97F4-2CEB2C2D5F7D}" destId="{236997F7-B423-4C2F-B696-6AB6AFBB2A11}" srcOrd="0" destOrd="0" presId="urn:microsoft.com/office/officeart/2008/layout/HorizontalMultiLevelHierarchy"/>
    <dgm:cxn modelId="{EFF89690-3508-4BFC-B809-F26DCB744C28}" type="presParOf" srcId="{6497CADF-B4DE-4371-97F4-2CEB2C2D5F7D}" destId="{91CD735E-3B8A-4D20-A3FF-2D33CFB436C3}" srcOrd="1" destOrd="0" presId="urn:microsoft.com/office/officeart/2008/layout/HorizontalMultiLevelHierarchy"/>
    <dgm:cxn modelId="{6E0C3146-6E23-42A0-9154-82416455B440}" type="presParOf" srcId="{50C4842E-03EE-4325-A6A6-DA37B472936E}" destId="{84B52286-C15A-4F0C-8A62-1851DE68168B}" srcOrd="6" destOrd="0" presId="urn:microsoft.com/office/officeart/2008/layout/HorizontalMultiLevelHierarchy"/>
    <dgm:cxn modelId="{632795F0-F1B9-4EE6-A145-1A815C0115C8}" type="presParOf" srcId="{84B52286-C15A-4F0C-8A62-1851DE68168B}" destId="{E8D9689C-02A7-43CD-BE1C-53E1F413663E}" srcOrd="0" destOrd="0" presId="urn:microsoft.com/office/officeart/2008/layout/HorizontalMultiLevelHierarchy"/>
    <dgm:cxn modelId="{7282114F-6B1D-411A-B486-ABECC549105C}" type="presParOf" srcId="{50C4842E-03EE-4325-A6A6-DA37B472936E}" destId="{2AB5D078-B020-441B-BE3C-CF2B71B3B1AC}" srcOrd="7" destOrd="0" presId="urn:microsoft.com/office/officeart/2008/layout/HorizontalMultiLevelHierarchy"/>
    <dgm:cxn modelId="{62CF37A9-4C1B-494C-8638-EF0B5959E9B9}" type="presParOf" srcId="{2AB5D078-B020-441B-BE3C-CF2B71B3B1AC}" destId="{BC6EBE57-E6DC-40A4-9FC7-EC834C477857}" srcOrd="0" destOrd="0" presId="urn:microsoft.com/office/officeart/2008/layout/HorizontalMultiLevelHierarchy"/>
    <dgm:cxn modelId="{230FBB17-1324-476A-8958-721ED6F0BC14}" type="presParOf" srcId="{2AB5D078-B020-441B-BE3C-CF2B71B3B1AC}" destId="{BF45A412-256F-4159-8F15-2D266355CD3F}" srcOrd="1" destOrd="0" presId="urn:microsoft.com/office/officeart/2008/layout/HorizontalMultiLevelHierarchy"/>
    <dgm:cxn modelId="{963A4926-4A61-4A84-8565-E87214EF1919}" type="presParOf" srcId="{50C4842E-03EE-4325-A6A6-DA37B472936E}" destId="{DF2A7E6D-5A56-4409-9738-9351D71BADE5}" srcOrd="8" destOrd="0" presId="urn:microsoft.com/office/officeart/2008/layout/HorizontalMultiLevelHierarchy"/>
    <dgm:cxn modelId="{2F634A73-8327-4B23-8815-4E386E44889D}" type="presParOf" srcId="{DF2A7E6D-5A56-4409-9738-9351D71BADE5}" destId="{2D526E7F-63C7-4A75-BF84-D9CFC4AB4DED}" srcOrd="0" destOrd="0" presId="urn:microsoft.com/office/officeart/2008/layout/HorizontalMultiLevelHierarchy"/>
    <dgm:cxn modelId="{1CF9DAFC-AADC-402B-8A64-34C3FF752DA3}" type="presParOf" srcId="{50C4842E-03EE-4325-A6A6-DA37B472936E}" destId="{3CA95455-1F64-4246-9E8B-C1C7EB2023E8}" srcOrd="9" destOrd="0" presId="urn:microsoft.com/office/officeart/2008/layout/HorizontalMultiLevelHierarchy"/>
    <dgm:cxn modelId="{65625B0B-E847-433C-9948-E5DF898048FE}" type="presParOf" srcId="{3CA95455-1F64-4246-9E8B-C1C7EB2023E8}" destId="{42C6D1BB-6FF8-4FE0-8308-28779DFBEED5}" srcOrd="0" destOrd="0" presId="urn:microsoft.com/office/officeart/2008/layout/HorizontalMultiLevelHierarchy"/>
    <dgm:cxn modelId="{C7B51B7C-5E92-46CC-9A7D-46E13BCC6F9A}" type="presParOf" srcId="{3CA95455-1F64-4246-9E8B-C1C7EB2023E8}" destId="{61970166-FAEB-46D5-AD7B-7B6C282BCC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F5C9-1632-421B-91DF-5CC32247104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63BF-AC00-4172-AF30-85E5A4E7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3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529075"/>
            <a:ext cx="6477000" cy="182880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8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Федеральная налоговая служба - Официальные мероприят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3600198" cy="2402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16632"/>
            <a:ext cx="82089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муниципальное автономное образовательное учреждение</a:t>
            </a:r>
          </a:p>
          <a:p>
            <a:pPr algn="ctr"/>
            <a:r>
              <a:rPr lang="ru-RU" sz="1100" dirty="0"/>
              <a:t>Средняя общеобразовательная школа №218 </a:t>
            </a:r>
          </a:p>
          <a:p>
            <a:pPr algn="ctr"/>
            <a:r>
              <a:rPr lang="ru-RU" sz="1100" dirty="0"/>
              <a:t>города Новосибирска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746"/>
            <a:ext cx="10366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6082848"/>
            <a:ext cx="43924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      ГЕТМАН Н.В.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Сроки уплаты налогов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Наталья\Рабочий стол\1 ноябр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040577" cy="49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59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if.ru/pictures/201212/taxes_infogr_upd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2572" y="-49435"/>
            <a:ext cx="9513441" cy="69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базу и ставку налога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«И повелел фараон поставить над землёю надзирателей и собирать семь лет изобилия пятую часть всех произведений земли Египетской». (Ветхий завет. Книга Бытия, 41,38) </a:t>
            </a:r>
          </a:p>
        </p:txBody>
      </p:sp>
      <p:pic>
        <p:nvPicPr>
          <p:cNvPr id="5122" name="Picture 2" descr="Ветхий Завет - Ветхий Завет - Фотоальбом - Prenu nia am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627488" cy="30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базу и ставку налога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Петром I была введена подушная подать: каждая «мужская душа» (мужчины от рождения до смерти) была обязана ежегодно платить в казну 74 копейки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Владимир Лавущенко - Персональный сай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3744416" cy="3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базу и ставку налога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2002 году в России введен налог на добычу полезных ископаемых. За добычу 1 тонны нефти в казну уплачивается 419 рублей.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Дополнительная индексация НДПИ на газ в 2013 году принесет 50 млрд рублей. Дополнительная индексация НДПИ на газ в 2013 году п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8884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010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 базу и ставку налога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При Петре I купец, не желавший брить бороду, должен был уплатить в казну сумму равную 100 рублям в год.</a:t>
            </a:r>
          </a:p>
        </p:txBody>
      </p:sp>
      <p:pic>
        <p:nvPicPr>
          <p:cNvPr id="8194" name="Picture 2" descr="Удар ниже пояса: Милонов отказался сбривать бороду Модный Петерб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3168352" cy="3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. Структура налогов - Бункина М. К., Семенов А. М., Семенов В. А. Макроэкономика: Учебник. 3-е изд., перераб и доп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4" y="548680"/>
            <a:ext cx="9158564" cy="50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4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поступают налоги?</a:t>
            </a:r>
            <a:endParaRPr lang="ru-RU" dirty="0"/>
          </a:p>
        </p:txBody>
      </p:sp>
      <p:pic>
        <p:nvPicPr>
          <p:cNvPr id="1026" name="Picture 2" descr="C:\Users\User\Desktop\48691_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67" y="1600200"/>
            <a:ext cx="545021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48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6340436"/>
              </p:ext>
            </p:extLst>
          </p:nvPr>
        </p:nvGraphicFramePr>
        <p:xfrm>
          <a:off x="539552" y="188640"/>
          <a:ext cx="842493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Прочтите притчу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50691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Китайский император сказал своим чиновникам: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Мои подданные слишком хорошо живут! Они веселы и довольны, значит у них много денег, а у меня в казне мало. Увеличьте налоги.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увеличения налогов, он отправил чиновников проверить обстановку на улицах.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делают на улицах мои подданные? - спросил у министров император.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Они сетуют и причитают, государь, - ответили чиновники.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 у них еще много денег. Увеличьте налоги.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увеличились.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теперь делают мои подданные? - спросил император.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Они причитают, плачут горькими слезами и умоляют пощадить, государь.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 у них еще есть деньги! Увеличьте налоги!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что сейчас делают мои подданные? - спросил император.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Они рыдают, клянут судьбу и рвут на себе волосы.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 у них еще что-то осталось. Увеличьте налоги!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чиновники вышли на улицы посмотреть.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 а теперь, теперь что делают мои подданные?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Ваши подданные почему-то смеются и пляшут, государь.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Вот. - сказал китайский император.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 них действительно ничего не осталось...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Определяем тему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513440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400" dirty="0"/>
              <a:t>«Это является одним из важнейших признаков любого государства. Многие исторические события начинались в результате конфликтов из-за них. По словам Н. Тургенева: «Они, </a:t>
            </a:r>
            <a:r>
              <a:rPr lang="ru-RU" sz="2400" dirty="0" err="1"/>
              <a:t>определительней</a:t>
            </a:r>
            <a:r>
              <a:rPr lang="ru-RU" sz="2400" dirty="0"/>
              <a:t> сказать, дурные их системы, были одною из причин как видно из истории, что нидерландцы сделались независимыми от Испании, швейцарцы от Австрии, </a:t>
            </a:r>
            <a:r>
              <a:rPr lang="ru-RU" sz="2400" dirty="0" err="1"/>
              <a:t>фрисландцы</a:t>
            </a:r>
            <a:r>
              <a:rPr lang="ru-RU" sz="2400" dirty="0"/>
              <a:t> от Дании, и, наконец, </a:t>
            </a:r>
            <a:r>
              <a:rPr lang="ru-RU" sz="2400" dirty="0" err="1"/>
              <a:t>козаки</a:t>
            </a:r>
            <a:r>
              <a:rPr lang="ru-RU" sz="2400" dirty="0"/>
              <a:t> от Польши…».</a:t>
            </a:r>
          </a:p>
          <a:p>
            <a:pPr algn="just">
              <a:spcBef>
                <a:spcPts val="0"/>
              </a:spcBef>
            </a:pPr>
            <a:r>
              <a:rPr lang="ru-RU" sz="2400" dirty="0"/>
              <a:t>Кроме того, борьба североамериканских колоний Англии за независимость (1775—1783 гг.) была во многом обусловлена принятием английским парламентом закона о нём?»</a:t>
            </a:r>
          </a:p>
          <a:p>
            <a:pPr algn="just"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Что же это?</a:t>
            </a:r>
          </a:p>
        </p:txBody>
      </p:sp>
    </p:spTree>
    <p:extLst>
      <p:ext uri="{BB962C8B-B14F-4D97-AF65-F5344CB8AC3E}">
        <p14:creationId xmlns:p14="http://schemas.microsoft.com/office/powerpoint/2010/main" val="4599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группам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Задание 1 группе </a:t>
            </a:r>
            <a:r>
              <a:rPr lang="ru-RU" b="1" dirty="0"/>
              <a:t>«Оптимисты»</a:t>
            </a:r>
            <a:r>
              <a:rPr lang="ru-RU" dirty="0"/>
              <a:t>:  придумайте доводы за увеличение налогов;</a:t>
            </a:r>
          </a:p>
          <a:p>
            <a:r>
              <a:rPr lang="ru-RU" dirty="0"/>
              <a:t>Задание 2 группе </a:t>
            </a:r>
            <a:r>
              <a:rPr lang="ru-RU" b="1" dirty="0"/>
              <a:t>«Реалисты»: </a:t>
            </a:r>
            <a:r>
              <a:rPr lang="ru-RU" dirty="0"/>
              <a:t>придумайте  доводы за увеличение и снижение налогов.</a:t>
            </a:r>
          </a:p>
          <a:p>
            <a:r>
              <a:rPr lang="ru-RU" dirty="0"/>
              <a:t>Задание 3 группе </a:t>
            </a:r>
            <a:r>
              <a:rPr lang="ru-RU" b="1" dirty="0"/>
              <a:t>«Пессимисты»: </a:t>
            </a:r>
            <a:r>
              <a:rPr lang="ru-RU" dirty="0"/>
              <a:t>придумайте доводы против увеличения налогов.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1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319392" cy="4495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современном мире, граждане ни в одной стране не требуют полной отмены налогов, они осознают, что налоги платить нужно. </a:t>
            </a:r>
          </a:p>
          <a:p>
            <a:r>
              <a:rPr lang="ru-RU" dirty="0"/>
              <a:t>Итак, мы подошли к финалу нашего урока. Что же вы сегодня узнали? </a:t>
            </a:r>
          </a:p>
        </p:txBody>
      </p:sp>
      <p:pic>
        <p:nvPicPr>
          <p:cNvPr id="9218" name="Picture 2" descr="Курорт Саки : Сакские новости 23 Апреля 20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"/>
          <a:stretch/>
        </p:blipFill>
        <p:spPr bwMode="auto">
          <a:xfrm>
            <a:off x="5076056" y="2204864"/>
            <a:ext cx="3924000" cy="2782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315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drosu.ro/wp-content/uploads/2009/09/planse-de-colorat_po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22"/>
          <a:stretch/>
        </p:blipFill>
        <p:spPr bwMode="auto">
          <a:xfrm>
            <a:off x="107504" y="-1"/>
            <a:ext cx="5580000" cy="672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41913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Выразите своё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отношение к налогам,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используя цветные  наклейки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2158" y="1624743"/>
            <a:ext cx="3681842" cy="923330"/>
          </a:xfrm>
          <a:prstGeom prst="rect">
            <a:avLst/>
          </a:prstGeom>
          <a:solidFill>
            <a:srgbClr val="FCC4F9">
              <a:alpha val="81961"/>
            </a:srgb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Розовый: налоги нужно </a:t>
            </a:r>
          </a:p>
          <a:p>
            <a:r>
              <a:rPr lang="ru-RU" dirty="0" smtClean="0"/>
              <a:t>платить всегда, так как  это</a:t>
            </a:r>
          </a:p>
          <a:p>
            <a:r>
              <a:rPr lang="ru-RU" dirty="0" smtClean="0"/>
              <a:t>соблюдение законов государства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60121" y="2772003"/>
            <a:ext cx="348387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Зелёный:  нужно платить </a:t>
            </a:r>
          </a:p>
          <a:p>
            <a:r>
              <a:rPr lang="ru-RU" dirty="0" smtClean="0"/>
              <a:t>только справедливые налоги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87504" y="3861048"/>
            <a:ext cx="34564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Жёлтый:  налоги вообще не </a:t>
            </a:r>
          </a:p>
          <a:p>
            <a:r>
              <a:rPr lang="ru-RU" dirty="0" smtClean="0"/>
              <a:t>нужно платить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0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Закончите </a:t>
            </a:r>
            <a:r>
              <a:rPr lang="ru-RU" b="1" dirty="0"/>
              <a:t>сказку: «Один правитель очень хотел понравиться своим подданным  и придя к власти объявил об отмене всех налогов. Обрадовались люди, стали хвалить правителя, но тут…»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Цели урока: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/>
              <a:t>образовательные: </a:t>
            </a:r>
            <a:r>
              <a:rPr lang="ru-RU" sz="2400" dirty="0"/>
              <a:t>знакомство учащихся с сущностью, видами и структурой налогов, их функциями в современном обществе;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/>
              <a:t>развивающие</a:t>
            </a:r>
            <a:r>
              <a:rPr lang="ru-RU" sz="2400" dirty="0"/>
              <a:t>: формирование у учащихся основ налоговой культуры, развитие у них аналитического и логического мышления;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/>
              <a:t>воспитательная: </a:t>
            </a:r>
            <a:r>
              <a:rPr lang="ru-RU" sz="2400" dirty="0"/>
              <a:t>формирование адекватного отношения школьников к налогам, воспитание экономически грамотного, отвечающего за свои решения гражданина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0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390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Основные понятия:</a:t>
            </a:r>
            <a:r>
              <a:rPr lang="ru-RU" sz="2800" dirty="0"/>
              <a:t> 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налог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объект </a:t>
            </a:r>
            <a:r>
              <a:rPr lang="ru-RU" sz="2800" dirty="0"/>
              <a:t>налогообложения,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налоговая </a:t>
            </a:r>
            <a:r>
              <a:rPr lang="ru-RU" sz="2800" dirty="0"/>
              <a:t>база,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ставка </a:t>
            </a:r>
            <a:r>
              <a:rPr lang="ru-RU" sz="2800" dirty="0"/>
              <a:t>налога, </a:t>
            </a:r>
            <a:endParaRPr lang="ru-R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прямые </a:t>
            </a:r>
            <a:r>
              <a:rPr lang="ru-RU" sz="2800" dirty="0"/>
              <a:t>и косвенные налоги, государственный бюджет.</a:t>
            </a:r>
          </a:p>
        </p:txBody>
      </p:sp>
      <p:pic>
        <p:nvPicPr>
          <p:cNvPr id="4098" name="Picture 2" descr="Недвижимость в Италии - Part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37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налоги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Налоги – периодические принудительные платежи граждан и из их имуществ и доходов, идущие на нужды государства и общества и установленные в законодательном порядке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/>
              <a:t>                                         Энциклопедический словарь Брокгауза и Эфрона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Необычные налоги в России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918376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Император России Петр I, ввел массу своеобразных налогов: со свадеб, с русского платья, погребной, с раскольников, с извозчиков, с постоялых дворов, с мельниц, с найма домов, сапожный, шапочный, с печей, арбузов, орехов, с продажи съестных припасов, ледокольный и даже за </a:t>
            </a:r>
            <a:r>
              <a:rPr lang="ru-RU" dirty="0" smtClean="0"/>
              <a:t>глаза!</a:t>
            </a:r>
          </a:p>
          <a:p>
            <a:pPr>
              <a:spcBef>
                <a:spcPts val="0"/>
              </a:spcBef>
            </a:pPr>
            <a:r>
              <a:rPr lang="ru-RU" altLang="ru-RU" dirty="0"/>
              <a:t>При Петре I был </a:t>
            </a:r>
            <a:r>
              <a:rPr lang="ru-RU" altLang="ru-RU" dirty="0" smtClean="0"/>
              <a:t>введен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 smtClean="0"/>
              <a:t> </a:t>
            </a:r>
            <a:r>
              <a:rPr lang="ru-RU" altLang="ru-RU" dirty="0"/>
              <a:t>«</a:t>
            </a:r>
            <a:r>
              <a:rPr lang="ru-RU" altLang="ru-RU" dirty="0" err="1"/>
              <a:t>Бородовой</a:t>
            </a:r>
            <a:r>
              <a:rPr lang="ru-RU" altLang="ru-RU" dirty="0"/>
              <a:t> знак», </a:t>
            </a:r>
            <a:endParaRPr lang="ru-RU" alt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 smtClean="0"/>
              <a:t>металлический жетон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 smtClean="0"/>
              <a:t> </a:t>
            </a:r>
            <a:r>
              <a:rPr lang="ru-RU" altLang="ru-RU" dirty="0"/>
              <a:t>с надписями: на </a:t>
            </a:r>
            <a:r>
              <a:rPr lang="ru-RU" altLang="ru-RU" dirty="0" smtClean="0"/>
              <a:t>одной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 smtClean="0"/>
              <a:t> </a:t>
            </a:r>
            <a:r>
              <a:rPr lang="ru-RU" altLang="ru-RU" dirty="0"/>
              <a:t>стороне — «Деньги взяты</a:t>
            </a:r>
            <a:r>
              <a:rPr lang="ru-RU" altLang="ru-RU" dirty="0" smtClean="0"/>
              <a:t>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dirty="0" smtClean="0"/>
              <a:t> </a:t>
            </a:r>
            <a:r>
              <a:rPr lang="ru-RU" altLang="ru-RU" dirty="0"/>
              <a:t>на другой: «Борода — лишняя тягота». 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 smtClean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/>
          <a:stretch>
            <a:fillRect/>
          </a:stretch>
        </p:blipFill>
        <p:spPr>
          <a:xfrm>
            <a:off x="5436096" y="3501008"/>
            <a:ext cx="3276000" cy="215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Необычные налоги других стран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6195499" cy="4495800"/>
          </a:xfrm>
        </p:spPr>
        <p:txBody>
          <a:bodyPr>
            <a:normAutofit fontScale="85000" lnSpcReduction="10000"/>
          </a:bodyPr>
          <a:lstStyle/>
          <a:p>
            <a:r>
              <a:rPr lang="ru-RU" sz="3500" dirty="0" smtClean="0"/>
              <a:t>Налог на воробьёв в немецком </a:t>
            </a:r>
            <a:r>
              <a:rPr lang="ru-RU" sz="3500" dirty="0"/>
              <a:t>городе Вюртемберг </a:t>
            </a:r>
            <a:r>
              <a:rPr lang="ru-RU" sz="3500" dirty="0" smtClean="0"/>
              <a:t>.</a:t>
            </a:r>
          </a:p>
          <a:p>
            <a:r>
              <a:rPr lang="ru-RU" altLang="ru-RU" sz="3200" dirty="0"/>
              <a:t>Самый ужасный налог в истории взимался в течение 21 </a:t>
            </a:r>
            <a:r>
              <a:rPr lang="ru-RU" altLang="ru-RU" sz="3200" dirty="0" smtClean="0"/>
              <a:t>года, </a:t>
            </a:r>
            <a:r>
              <a:rPr lang="ru-RU" altLang="ru-RU" sz="3200" dirty="0"/>
              <a:t>завоевателем Пешавара (Пакистан). Он состоял из сотни </a:t>
            </a:r>
            <a:r>
              <a:rPr lang="ru-RU" altLang="ru-RU" sz="3200" dirty="0" smtClean="0"/>
              <a:t>отрезанных </a:t>
            </a:r>
            <a:r>
              <a:rPr lang="ru-RU" altLang="ru-RU" sz="3200" dirty="0"/>
              <a:t>человеческих голов в год</a:t>
            </a:r>
            <a:r>
              <a:rPr lang="ru-RU" altLang="ru-RU" sz="3200" dirty="0" smtClean="0"/>
              <a:t>.</a:t>
            </a:r>
          </a:p>
          <a:p>
            <a:r>
              <a:rPr lang="ru-RU" sz="3200" dirty="0"/>
              <a:t>Во времена правления британского короля Уильяма III был введен налог на дома, в которых было больше шести окон. </a:t>
            </a:r>
            <a:endParaRPr lang="ru-RU" altLang="ru-RU" sz="3200" dirty="0"/>
          </a:p>
          <a:p>
            <a:endParaRPr lang="ru-RU" dirty="0"/>
          </a:p>
        </p:txBody>
      </p:sp>
      <p:pic>
        <p:nvPicPr>
          <p:cNvPr id="3074" name="Picture 2" descr="http://img0.liveinternet.ru/images/attach/c/8/99/404/99404938_newphoto3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4492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6-tub-ru.yandex.net/i?id=467668851-2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56792"/>
            <a:ext cx="1584176" cy="118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asad.ru/upload/175/site/content/32/1351240211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73116"/>
            <a:ext cx="152400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260648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настоящее время налоги в нашей стране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взимаются: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dirty="0"/>
              <a:t>с доходов (прибыли, заработной платы, доходов от ценных бумаг);</a:t>
            </a:r>
          </a:p>
          <a:p>
            <a:pPr lvl="0"/>
            <a:r>
              <a:rPr lang="ru-RU" dirty="0"/>
              <a:t>с имущества, передачи имущества;</a:t>
            </a:r>
          </a:p>
          <a:p>
            <a:pPr lvl="0"/>
            <a:r>
              <a:rPr lang="ru-RU" dirty="0"/>
              <a:t>с юридически значимых действий;</a:t>
            </a:r>
          </a:p>
          <a:p>
            <a:pPr lvl="0"/>
            <a:r>
              <a:rPr lang="ru-RU" dirty="0"/>
              <a:t>с ввоза и вывоза товаров за границу.</a:t>
            </a:r>
          </a:p>
          <a:p>
            <a:endParaRPr lang="ru-RU" dirty="0"/>
          </a:p>
        </p:txBody>
      </p:sp>
      <p:pic>
        <p:nvPicPr>
          <p:cNvPr id="8194" name="Picture 2" descr="http://3.bp.blogspot.com/-OcPi6NFZM7o/Th5Wr8MbXHI/AAAAAAAAD_o/gKwFd6Ic1Mw/s1600/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http://im7-tub-ru.yandex.net/i?id=214084450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376264" cy="236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http://im0-tub-ru.yandex.net/i?id=266300754-0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04" y="3879888"/>
            <a:ext cx="2391612" cy="239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80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Элементы налога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300" dirty="0" smtClean="0"/>
              <a:t>Плательщики налогов: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</a:rPr>
              <a:t>-граждане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chemeClr val="accent6">
                    <a:lumMod val="50000"/>
                  </a:schemeClr>
                </a:solidFill>
              </a:rPr>
              <a:t>-организации</a:t>
            </a:r>
          </a:p>
          <a:p>
            <a:r>
              <a:rPr lang="ru-RU" sz="4300" dirty="0" smtClean="0"/>
              <a:t>Объект налога </a:t>
            </a:r>
          </a:p>
          <a:p>
            <a:r>
              <a:rPr lang="ru-RU" sz="4300" dirty="0" smtClean="0"/>
              <a:t>Ставка налога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www.coolreferat.com/ref-3_59662782-19428.coolpi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7814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52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hred/>
      </p:transition>
    </mc:Choice>
    <mc:Fallback xmlns="">
      <p:transition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</TotalTime>
  <Words>435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урок 8  Налоги</vt:lpstr>
      <vt:lpstr>Определяем тему урока</vt:lpstr>
      <vt:lpstr>Презентация PowerPoint</vt:lpstr>
      <vt:lpstr>Презентация PowerPoint</vt:lpstr>
      <vt:lpstr>Что такое налоги</vt:lpstr>
      <vt:lpstr>Необычные налоги в России</vt:lpstr>
      <vt:lpstr>Необычные налоги других стран</vt:lpstr>
      <vt:lpstr>Презентация PowerPoint</vt:lpstr>
      <vt:lpstr>Элементы налога</vt:lpstr>
      <vt:lpstr>Сроки уплаты налогов</vt:lpstr>
      <vt:lpstr>Презентация PowerPoint</vt:lpstr>
      <vt:lpstr>Определите базу и ставку налога</vt:lpstr>
      <vt:lpstr>Определите базу и ставку налога</vt:lpstr>
      <vt:lpstr>Определите базу и ставку налога</vt:lpstr>
      <vt:lpstr>Определите базу и ставку налога</vt:lpstr>
      <vt:lpstr>Презентация PowerPoint</vt:lpstr>
      <vt:lpstr>Куда поступают налоги?</vt:lpstr>
      <vt:lpstr>Презентация PowerPoint</vt:lpstr>
      <vt:lpstr>Прочтите притчу</vt:lpstr>
      <vt:lpstr>Задания группам</vt:lpstr>
      <vt:lpstr>Подведём итоги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Вставьте пропущенные слова</dc:title>
  <dc:creator>User</dc:creator>
  <cp:lastModifiedBy>Школа</cp:lastModifiedBy>
  <cp:revision>29</cp:revision>
  <cp:lastPrinted>2013-11-20T16:18:38Z</cp:lastPrinted>
  <dcterms:created xsi:type="dcterms:W3CDTF">2013-11-20T10:00:25Z</dcterms:created>
  <dcterms:modified xsi:type="dcterms:W3CDTF">2023-02-21T03:59:55Z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1647411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