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309" r:id="rId5"/>
    <p:sldId id="306" r:id="rId6"/>
    <p:sldId id="264" r:id="rId7"/>
    <p:sldId id="265" r:id="rId8"/>
    <p:sldId id="301" r:id="rId9"/>
    <p:sldId id="302" r:id="rId10"/>
    <p:sldId id="303" r:id="rId11"/>
    <p:sldId id="304" r:id="rId12"/>
    <p:sldId id="305" r:id="rId13"/>
    <p:sldId id="307" r:id="rId14"/>
    <p:sldId id="310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vT6y1NF1hoI8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xcc_aTWUJ_L0o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37" y="4941168"/>
            <a:ext cx="2200621" cy="14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931224" cy="36724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 </a:t>
            </a:r>
            <a:r>
              <a:rPr lang="ru-RU" sz="53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5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России»</a:t>
            </a:r>
            <a:endParaRPr lang="ru-RU" sz="5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3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ПРОФОРИЕНТАЦИЯ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508" y="908720"/>
            <a:ext cx="9000492" cy="594928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Тематические экскурсии и события с участием профессиональных сообществ.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профессиональных проб.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«Билет в будущее».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профориентации совместно с колледжами, вузами.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Психологическое сопровождение выбора профессии.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Вовлечение семьи в процесс профориентации.</a:t>
            </a:r>
          </a:p>
          <a:p>
            <a:pPr algn="l"/>
            <a:endParaRPr lang="ru-RU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497011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t="27614" r="8701" b="314"/>
          <a:stretch/>
        </p:blipFill>
        <p:spPr>
          <a:xfrm>
            <a:off x="6588224" y="3090865"/>
            <a:ext cx="2108508" cy="165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94676"/>
            <a:ext cx="2640292" cy="198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508" y="908720"/>
            <a:ext cx="9000492" cy="594928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 и внеурочная деятельность.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конкурсов, фестивалей, олимпиад, конференций.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«Большая перемена».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Школьная театральная студия.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пресс-центр (телевидение, радио).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музей.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Библиотечный центр.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ВИА «Юность».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291575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13984" r="12360"/>
          <a:stretch/>
        </p:blipFill>
        <p:spPr>
          <a:xfrm>
            <a:off x="3275856" y="4365104"/>
            <a:ext cx="2776986" cy="197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748464" cy="6093296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Технопарк.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«Школьная цифровая информационно-образовательная среда»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Ограничение использования гаджетов во время уроков.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подход к штатному расписанию.</a:t>
            </a:r>
          </a:p>
          <a:p>
            <a:pPr marL="514350" indent="-514350" algn="l">
              <a:buAutoNum type="arabicPeriod"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Учебно-консультационный центр «Учитель, ученик, родитель цифрового века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Библиотека.</a:t>
            </a:r>
          </a:p>
          <a:p>
            <a:pPr marL="514350" indent="-514350" algn="l">
              <a:buAutoNum type="arabicPeriod"/>
            </a:pP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Медиацентр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Учебные лаборатории по химии,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биологии, физике.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   ГИС «Электронная школа».</a:t>
            </a:r>
          </a:p>
        </p:txBody>
      </p:sp>
      <p:pic>
        <p:nvPicPr>
          <p:cNvPr id="6" name="Picture 8" descr="https://sun9-8.userapi.com/impg/NLttGVsQfTG3ggT5XBmOmvu1nJpQGVTEr1CdLg/BOFIVuY_nNI.jpg?size=1156x867&amp;quality=96&amp;sign=c96615ac5718f33915543bba982d84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97152"/>
            <a:ext cx="220824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21507" b="12826"/>
          <a:stretch/>
        </p:blipFill>
        <p:spPr>
          <a:xfrm>
            <a:off x="5436095" y="2996952"/>
            <a:ext cx="32530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/>
          <a:stretch/>
        </p:blipFill>
        <p:spPr>
          <a:xfrm>
            <a:off x="6660232" y="4833156"/>
            <a:ext cx="205044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4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604448" cy="594928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штатное расписание.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Непрерывное повышение квалификации.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команда.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сопровождение педагогического состава.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наставничества.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реестр профессиональных конкурсов.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творческого потенциала педагогов.</a:t>
            </a:r>
          </a:p>
          <a:p>
            <a:pPr marL="457200" indent="-457200" algn="l">
              <a:buAutoNum type="arabicPeriod" startAt="8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материального и нематериального         </a:t>
            </a:r>
          </a:p>
          <a:p>
            <a:pPr algn="l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стимулирования.</a:t>
            </a:r>
          </a:p>
        </p:txBody>
      </p:sp>
      <p:pic>
        <p:nvPicPr>
          <p:cNvPr id="7" name="Picture 2" descr="https://sun9-north.userapi.com/sun9-88/s/v1/ig2/e4OdEPFL9AtzBj4JqqpdG-wPkzJW9Z3twVFgEwQMwjp2IzFkPH7oxT2iuXvCWrSjl7u0tGrMS0EheggHqdmreOX1.jpg?size=1280x618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r="13045" b="3891"/>
          <a:stretch/>
        </p:blipFill>
        <p:spPr bwMode="auto">
          <a:xfrm>
            <a:off x="6202400" y="636003"/>
            <a:ext cx="2267633" cy="128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20836" r="8319"/>
          <a:stretch/>
        </p:blipFill>
        <p:spPr>
          <a:xfrm>
            <a:off x="3945207" y="4037484"/>
            <a:ext cx="3878310" cy="234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t="8495" r="8052"/>
          <a:stretch/>
        </p:blipFill>
        <p:spPr>
          <a:xfrm>
            <a:off x="6804248" y="2420888"/>
            <a:ext cx="1652092" cy="148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8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КЛИМАТ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594928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Психологический комфорт для всех (социально-психологическая служба).</a:t>
            </a:r>
          </a:p>
          <a:p>
            <a:pPr marL="514350" indent="-514350" algn="l"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Коррекционно-развивающие занятия и консультации в кабинете педагога-психолога.</a:t>
            </a:r>
          </a:p>
          <a:p>
            <a:pPr marL="514350" indent="-514350" algn="l"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Эмоциональная поддержка в период сдачи экзаменов.</a:t>
            </a:r>
          </a:p>
          <a:p>
            <a:pPr marL="514350" indent="-514350" algn="l"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Родительские лектории.</a:t>
            </a:r>
          </a:p>
          <a:p>
            <a:pPr marL="514350" indent="-514350" algn="l"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общения.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marL="514350" indent="-514350" algn="l"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Бизнес-школа «Успех».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733790"/>
              </p:ext>
            </p:extLst>
          </p:nvPr>
        </p:nvGraphicFramePr>
        <p:xfrm>
          <a:off x="3383868" y="4157824"/>
          <a:ext cx="2376264" cy="214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4" imgW="5427360" imgH="4077360" progId="CorelDraw.Graphic.21">
                  <p:embed/>
                </p:oleObj>
              </mc:Choice>
              <mc:Fallback>
                <p:oleObj name="CorelDRAW" r:id="rId4" imgW="5427360" imgH="4077360" progId="CorelDraw.Graphic.21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4157824"/>
                        <a:ext cx="2376264" cy="214630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2"/>
            <a:ext cx="2553748" cy="340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7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508" y="2132856"/>
            <a:ext cx="9000492" cy="4437112"/>
          </a:xfrm>
        </p:spPr>
        <p:txBody>
          <a:bodyPr>
            <a:noAutofit/>
          </a:bodyPr>
          <a:lstStyle/>
          <a:p>
            <a:endParaRPr lang="ru-RU" sz="4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Наша школа №218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Дополнительное образование 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в МАОУ СОШ № 218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692696"/>
            <a:ext cx="555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пожаловать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МАОУ СОШ № 218!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83504" cy="689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СОШ № 218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открылась 1 сентября 2020 года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un9-58.userapi.com/impg/09mu_Jj6Q_oQXTkYiO_prlWy1sw9kVqad4h5_A/URQtLsHupco.jpg?size=2560x1707&amp;quality=96&amp;sign=69d7a4a2e98e7299dc73223963774c5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3888432" cy="2592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g/snJ4DS6ZyHRuWSekJh9qaHqD_wVGsX-pIcwX2A/4K5YYi_I-AE.jpg?size=2560x1707&amp;quality=96&amp;sign=ae44b2fae0206d040ee9e174515e899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55" y="1539289"/>
            <a:ext cx="3832179" cy="2555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85543"/>
            <a:ext cx="3656785" cy="243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0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96752"/>
            <a:ext cx="9143999" cy="5805263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Формирование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единого образовательного пространства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и воспитание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Совершенствование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традиционной системы обучения: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классического образования высокого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конкурентоспособного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уровня, общения учителя и ученика,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нравственных ценностей, гражданина, патриота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страны, сотрудничество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семьёй.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Актуализация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 школьного образования – привить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ценностные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ориентиры школьникам: ценность знания и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мастерства, уважение к старшим, любовь к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Родине, доброта и отзывчивость, желание помогать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ближним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умение противостоять античеловеческим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идеологиям.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России»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Основными приоритетами являются: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6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школы: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508" y="908720"/>
            <a:ext cx="9000492" cy="5949280"/>
          </a:xfrm>
        </p:spPr>
        <p:txBody>
          <a:bodyPr>
            <a:no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беспечение доступности качественного образования и равных возможностей для всех;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охранение здоровья и обеспечение безопасности обучающихся;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епрерывное совершенствование качества образования;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азвитие обучающихся (интеллект, талант, личность);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оциализация и выбор жизненного пути;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оддержка учительства;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частие каждого в создании комфортного и безопасного школьного климата;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онструирование современной образовательной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езбарьерная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образовательная среда.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ru-RU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ru-RU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9108504" cy="1512168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МАОУ СОШ № </a:t>
            </a:r>
            <a:r>
              <a:rPr lang="ru-RU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218 реализуется </a:t>
            </a:r>
            <a:r>
              <a:rPr lang="ru-RU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</a:t>
            </a:r>
            <a:br>
              <a:rPr lang="ru-RU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«Единое образовательное пространство»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5373216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образовательное пространство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система принципов государственной политики в сфере образования, определяющих совокупность целей, норм, стандартов, требований, программ, учреждений, обеспечивающих заданный уровень процесса и результатов образования в исторически, экономически, религиозно, национально и политически разнородных территориях одной страны. </a:t>
            </a:r>
            <a:endParaRPr lang="ru-RU" sz="2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381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ориентиры единого образовательного пространства в МАОУ СОШ № 218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99992" y="15567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3573016"/>
            <a:ext cx="864096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179512" y="349758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35125" y="3494720"/>
            <a:ext cx="241176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067944" y="3497581"/>
            <a:ext cx="242316" cy="225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74857"/>
            <a:ext cx="2619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5220072" y="3504705"/>
            <a:ext cx="242316" cy="225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300192" y="3492340"/>
            <a:ext cx="242316" cy="225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8578156" y="3527076"/>
            <a:ext cx="242316" cy="225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524328" y="3511109"/>
            <a:ext cx="242316" cy="2257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34983" y="3718079"/>
            <a:ext cx="165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ЗНАНИЕ: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и объективность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476" y="3017791"/>
            <a:ext cx="168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3198" y="3840209"/>
            <a:ext cx="127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5745" y="3020912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ПРОФОРИЕНТАЦИЯ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7950" y="386286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7203" y="2725403"/>
            <a:ext cx="230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3141" y="3904573"/>
            <a:ext cx="12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329" y="2844225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748" y="188640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ЗНАНИЕ: качество и объективность 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848029" cy="597666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Единые рабочие программы.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расписание уроков.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Объективная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 оценивания.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Единая линейка учебников.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и 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деятельность.</a:t>
            </a:r>
          </a:p>
          <a:p>
            <a:pPr algn="l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Наставничество.</a:t>
            </a:r>
          </a:p>
          <a:p>
            <a:pPr algn="l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служба.</a:t>
            </a:r>
          </a:p>
          <a:p>
            <a:pPr algn="l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образование.</a:t>
            </a:r>
          </a:p>
          <a:p>
            <a:pPr algn="l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Предпрофильное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профильное обучение.</a:t>
            </a:r>
          </a:p>
          <a:p>
            <a:pPr algn="l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>
          <a:xfrm>
            <a:off x="5364088" y="2204864"/>
            <a:ext cx="3096344" cy="196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0576" b="6463"/>
          <a:stretch/>
        </p:blipFill>
        <p:spPr>
          <a:xfrm>
            <a:off x="5868144" y="4259345"/>
            <a:ext cx="2592288" cy="213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8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508" y="908720"/>
            <a:ext cx="8856984" cy="594928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программа воспитания.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Советники по воспитанию.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Единые подходы к работе с родителями.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Ученическое самоуправление.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символика (флаг, герб, гимн).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общественные объединения.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Подходы к оценке качества воспитательной работы.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Волонтёрское движение.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музей.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779801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83" y="2779633"/>
            <a:ext cx="1851670" cy="24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2"/>
          <a:stretch/>
        </p:blipFill>
        <p:spPr>
          <a:xfrm>
            <a:off x="3635895" y="4293096"/>
            <a:ext cx="308909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44624"/>
            <a:ext cx="9108504" cy="86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594928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Единые рекомендации по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 без ПАВ.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ГТО.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Летний оздоровительный лагерь.</a:t>
            </a:r>
          </a:p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Доступность спортивной инфраструктуры </a:t>
            </a:r>
          </a:p>
          <a:p>
            <a:pPr algn="l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для семей с детьми.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  Горячее питание (единое меню, 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родительский контроль).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  Школьный спортивный клуб.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  Спортивные секции.</a:t>
            </a:r>
          </a:p>
        </p:txBody>
      </p:sp>
      <p:pic>
        <p:nvPicPr>
          <p:cNvPr id="6" name="Picture 4" descr="https://sun9-north.userapi.com/sun9-87/s/v1/ig2/sFVoEafij4qley26yJ3XamkqhqLTRA_MJPontsibOlFSmM63ikKGx_Wd10UpKvqi55Z60Vc6MRFHxXmF6ACV8877.jpg?size=900x1600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/>
          <a:stretch/>
        </p:blipFill>
        <p:spPr bwMode="auto">
          <a:xfrm>
            <a:off x="6516216" y="1157661"/>
            <a:ext cx="162189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4485"/>
          <a:stretch/>
        </p:blipFill>
        <p:spPr>
          <a:xfrm>
            <a:off x="5148063" y="3724564"/>
            <a:ext cx="3350085" cy="260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0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539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Проект  «Школа Минпросвещения  России»</vt:lpstr>
      <vt:lpstr>МАОУ СОШ № 218 открылась 1 сентября 2020 года</vt:lpstr>
      <vt:lpstr>1. Формирование единого образовательного пространства      (обучение и воспитание). 2. Совершенствование традиционной системы обучения:         сохранение классического образования высокого      конкурентоспособного уровня, общения учителя и ученика,      воспитание нравственных ценностей, гражданина, патриота      нашей страны, сотрудничество с семьёй. 3. Актуализация задач школьного образования – привить       ценностные ориентиры школьникам: ценность знания и      профессионального мастерства, уважение к старшим, любовь к      своей Родине, доброта и отзывчивость, желание помогать       ближним, умение противостоять античеловеческим идеологиям.</vt:lpstr>
      <vt:lpstr>Принципы школы:</vt:lpstr>
      <vt:lpstr>В МАОУ СОШ № 218 реализуется модель  «Единое образовательное пространство»</vt:lpstr>
      <vt:lpstr>Целевые ориентиры единого образовательного пространства в МАОУ СОШ № 218</vt:lpstr>
      <vt:lpstr>ЗНАНИЕ: качество и объективность </vt:lpstr>
      <vt:lpstr>ВОСПИТАНИЕ</vt:lpstr>
      <vt:lpstr>ЗДОРОВЬЕ</vt:lpstr>
      <vt:lpstr>ПРОФОРИЕНТАЦИЯ</vt:lpstr>
      <vt:lpstr>ТВОРЧЕСТВО</vt:lpstr>
      <vt:lpstr>ОБРАЗОВАТЕЛЬНАЯ СРЕДА</vt:lpstr>
      <vt:lpstr>УЧИТЕЛЬ</vt:lpstr>
      <vt:lpstr>ШКОЛЬНЫЙ КЛИМАТ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74</cp:revision>
  <dcterms:created xsi:type="dcterms:W3CDTF">2021-08-30T06:35:01Z</dcterms:created>
  <dcterms:modified xsi:type="dcterms:W3CDTF">2023-03-17T03:44:17Z</dcterms:modified>
</cp:coreProperties>
</file>